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AED9"/>
    <a:srgbClr val="3275F6"/>
    <a:srgbClr val="EBCB5E"/>
    <a:srgbClr val="EA5830"/>
    <a:srgbClr val="D2486C"/>
    <a:srgbClr val="0014AC"/>
    <a:srgbClr val="E8E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hulpurohit1992@outlook.com" userId="03259155505634c8" providerId="LiveId" clId="{5E78E0AE-182E-454C-8EE0-20F309C3B3DF}"/>
    <pc:docChg chg="modSld">
      <pc:chgData name="mehulpurohit1992@outlook.com" userId="03259155505634c8" providerId="LiveId" clId="{5E78E0AE-182E-454C-8EE0-20F309C3B3DF}" dt="2022-09-19T20:56:26.851" v="32" actId="20577"/>
      <pc:docMkLst>
        <pc:docMk/>
      </pc:docMkLst>
      <pc:sldChg chg="addSp modSp mod">
        <pc:chgData name="mehulpurohit1992@outlook.com" userId="03259155505634c8" providerId="LiveId" clId="{5E78E0AE-182E-454C-8EE0-20F309C3B3DF}" dt="2022-09-19T20:55:14.374" v="1" actId="1076"/>
        <pc:sldMkLst>
          <pc:docMk/>
          <pc:sldMk cId="2570069507" sldId="257"/>
        </pc:sldMkLst>
        <pc:picChg chg="add mod">
          <ac:chgData name="mehulpurohit1992@outlook.com" userId="03259155505634c8" providerId="LiveId" clId="{5E78E0AE-182E-454C-8EE0-20F309C3B3DF}" dt="2022-09-19T20:55:14.374" v="1" actId="1076"/>
          <ac:picMkLst>
            <pc:docMk/>
            <pc:sldMk cId="2570069507" sldId="257"/>
            <ac:picMk id="4" creationId="{DD390E48-A9FF-A387-2E86-1ECD33D11597}"/>
          </ac:picMkLst>
        </pc:picChg>
      </pc:sldChg>
      <pc:sldChg chg="addSp modSp mod">
        <pc:chgData name="mehulpurohit1992@outlook.com" userId="03259155505634c8" providerId="LiveId" clId="{5E78E0AE-182E-454C-8EE0-20F309C3B3DF}" dt="2022-09-19T20:55:22.206" v="3" actId="1076"/>
        <pc:sldMkLst>
          <pc:docMk/>
          <pc:sldMk cId="2290531814" sldId="258"/>
        </pc:sldMkLst>
        <pc:picChg chg="add mod">
          <ac:chgData name="mehulpurohit1992@outlook.com" userId="03259155505634c8" providerId="LiveId" clId="{5E78E0AE-182E-454C-8EE0-20F309C3B3DF}" dt="2022-09-19T20:55:22.206" v="3" actId="1076"/>
          <ac:picMkLst>
            <pc:docMk/>
            <pc:sldMk cId="2290531814" sldId="258"/>
            <ac:picMk id="3" creationId="{933DBD2B-F758-3647-A5E6-B8C472791C12}"/>
          </ac:picMkLst>
        </pc:picChg>
      </pc:sldChg>
      <pc:sldChg chg="addSp modSp mod">
        <pc:chgData name="mehulpurohit1992@outlook.com" userId="03259155505634c8" providerId="LiveId" clId="{5E78E0AE-182E-454C-8EE0-20F309C3B3DF}" dt="2022-09-19T20:55:31.218" v="5" actId="1076"/>
        <pc:sldMkLst>
          <pc:docMk/>
          <pc:sldMk cId="2473481969" sldId="259"/>
        </pc:sldMkLst>
        <pc:picChg chg="add mod">
          <ac:chgData name="mehulpurohit1992@outlook.com" userId="03259155505634c8" providerId="LiveId" clId="{5E78E0AE-182E-454C-8EE0-20F309C3B3DF}" dt="2022-09-19T20:55:31.218" v="5" actId="1076"/>
          <ac:picMkLst>
            <pc:docMk/>
            <pc:sldMk cId="2473481969" sldId="259"/>
            <ac:picMk id="2" creationId="{F8BFDCB2-ACD6-E4F1-CD18-8D93266EFE6E}"/>
          </ac:picMkLst>
        </pc:picChg>
      </pc:sldChg>
      <pc:sldChg chg="addSp modSp mod">
        <pc:chgData name="mehulpurohit1992@outlook.com" userId="03259155505634c8" providerId="LiveId" clId="{5E78E0AE-182E-454C-8EE0-20F309C3B3DF}" dt="2022-09-19T20:55:49.553" v="8" actId="1076"/>
        <pc:sldMkLst>
          <pc:docMk/>
          <pc:sldMk cId="2318613195" sldId="260"/>
        </pc:sldMkLst>
        <pc:picChg chg="add mod">
          <ac:chgData name="mehulpurohit1992@outlook.com" userId="03259155505634c8" providerId="LiveId" clId="{5E78E0AE-182E-454C-8EE0-20F309C3B3DF}" dt="2022-09-19T20:55:49.553" v="8" actId="1076"/>
          <ac:picMkLst>
            <pc:docMk/>
            <pc:sldMk cId="2318613195" sldId="260"/>
            <ac:picMk id="2" creationId="{88EB9D8E-C50F-2927-446F-F4A53A87B1E0}"/>
          </ac:picMkLst>
        </pc:picChg>
      </pc:sldChg>
      <pc:sldChg chg="addSp modSp mod">
        <pc:chgData name="mehulpurohit1992@outlook.com" userId="03259155505634c8" providerId="LiveId" clId="{5E78E0AE-182E-454C-8EE0-20F309C3B3DF}" dt="2022-09-19T20:55:57.143" v="10" actId="1076"/>
        <pc:sldMkLst>
          <pc:docMk/>
          <pc:sldMk cId="3642045759" sldId="261"/>
        </pc:sldMkLst>
        <pc:picChg chg="add mod">
          <ac:chgData name="mehulpurohit1992@outlook.com" userId="03259155505634c8" providerId="LiveId" clId="{5E78E0AE-182E-454C-8EE0-20F309C3B3DF}" dt="2022-09-19T20:55:57.143" v="10" actId="1076"/>
          <ac:picMkLst>
            <pc:docMk/>
            <pc:sldMk cId="3642045759" sldId="261"/>
            <ac:picMk id="2" creationId="{4C14053E-4E6D-5730-5B6E-E6E73AB26209}"/>
          </ac:picMkLst>
        </pc:picChg>
      </pc:sldChg>
      <pc:sldChg chg="addSp modSp mod">
        <pc:chgData name="mehulpurohit1992@outlook.com" userId="03259155505634c8" providerId="LiveId" clId="{5E78E0AE-182E-454C-8EE0-20F309C3B3DF}" dt="2022-09-19T20:56:04.316" v="12" actId="1076"/>
        <pc:sldMkLst>
          <pc:docMk/>
          <pc:sldMk cId="1268678808" sldId="262"/>
        </pc:sldMkLst>
        <pc:picChg chg="add mod">
          <ac:chgData name="mehulpurohit1992@outlook.com" userId="03259155505634c8" providerId="LiveId" clId="{5E78E0AE-182E-454C-8EE0-20F309C3B3DF}" dt="2022-09-19T20:56:04.316" v="12" actId="1076"/>
          <ac:picMkLst>
            <pc:docMk/>
            <pc:sldMk cId="1268678808" sldId="262"/>
            <ac:picMk id="2" creationId="{C0DC811D-E660-A4C8-3E6D-D35835066000}"/>
          </ac:picMkLst>
        </pc:picChg>
      </pc:sldChg>
      <pc:sldChg chg="addSp modSp mod">
        <pc:chgData name="mehulpurohit1992@outlook.com" userId="03259155505634c8" providerId="LiveId" clId="{5E78E0AE-182E-454C-8EE0-20F309C3B3DF}" dt="2022-09-19T20:56:26.851" v="32" actId="20577"/>
        <pc:sldMkLst>
          <pc:docMk/>
          <pc:sldMk cId="1466747522" sldId="263"/>
        </pc:sldMkLst>
        <pc:spChg chg="mod">
          <ac:chgData name="mehulpurohit1992@outlook.com" userId="03259155505634c8" providerId="LiveId" clId="{5E78E0AE-182E-454C-8EE0-20F309C3B3DF}" dt="2022-09-19T20:56:26.851" v="32" actId="20577"/>
          <ac:spMkLst>
            <pc:docMk/>
            <pc:sldMk cId="1466747522" sldId="263"/>
            <ac:spMk id="2" creationId="{51A544AA-9AF6-865D-F5C9-BB6541D64986}"/>
          </ac:spMkLst>
        </pc:spChg>
        <pc:picChg chg="add mod">
          <ac:chgData name="mehulpurohit1992@outlook.com" userId="03259155505634c8" providerId="LiveId" clId="{5E78E0AE-182E-454C-8EE0-20F309C3B3DF}" dt="2022-09-19T20:56:14.443" v="14" actId="1076"/>
          <ac:picMkLst>
            <pc:docMk/>
            <pc:sldMk cId="1466747522" sldId="263"/>
            <ac:picMk id="3" creationId="{D3EB3718-B70E-715B-D7B2-FE38BE124A3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F34A3-C7B1-B32B-7F5D-2F73C0FCF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CD0144-5430-70F7-F366-92A82AC78C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5A0B6-4EBE-1BF6-F599-40122C4A8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A2F4-B061-48B6-9EFD-8397421A5D6C}" type="datetimeFigureOut">
              <a:rPr lang="en-IN" smtClean="0"/>
              <a:t>20-09-2022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4E64C-DFC6-DA84-68F2-808232E1D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3AFBF-9D3A-E5FA-18FF-768F1DDC3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42FF9-91D2-4568-B308-63476C3558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6783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22EFE-AA53-98F2-2971-F92A88805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544EB-63D5-F899-C076-45B109BAE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F1032-2B70-9F15-778E-F4323E5F8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A2F4-B061-48B6-9EFD-8397421A5D6C}" type="datetimeFigureOut">
              <a:rPr lang="en-IN" smtClean="0"/>
              <a:t>20-09-2022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99657-AB53-CB38-6CB0-CE10AF4EA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3A2F6-F994-7D2F-FC86-7D0D57074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42FF9-91D2-4568-B308-63476C3558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249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2799CF-9F29-8C99-5D75-01D017768E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A95469-6B6A-66DF-C5AD-AAD5DE0DD1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A9D1C-A167-48A1-5993-E811EC7E3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A2F4-B061-48B6-9EFD-8397421A5D6C}" type="datetimeFigureOut">
              <a:rPr lang="en-IN" smtClean="0"/>
              <a:t>20-09-2022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46CF0-C416-6A71-7A86-ABEC26BCC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61AC8-FF6A-D81C-A3BD-F56458665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42FF9-91D2-4568-B308-63476C3558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603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2BC18-5FAF-FD57-C0AE-14DC6A940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F1F79-021B-0254-7E12-DC023BE6B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98942-AC05-8E7C-2D69-69918E9AA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A2F4-B061-48B6-9EFD-8397421A5D6C}" type="datetimeFigureOut">
              <a:rPr lang="en-IN" smtClean="0"/>
              <a:t>20-09-2022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E838A-33ED-8591-D111-614BD9F79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32D0A-1F59-C032-5E81-96064E234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42FF9-91D2-4568-B308-63476C3558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315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D74CE-07AE-7AE4-4083-1691C3E5F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58756-85DF-21C9-5126-7C3C1EEC9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4C598-B383-DBB3-1965-B99464ABB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A2F4-B061-48B6-9EFD-8397421A5D6C}" type="datetimeFigureOut">
              <a:rPr lang="en-IN" smtClean="0"/>
              <a:t>20-09-2022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C8B92-857F-F8AA-3BB9-06E3FB69E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150AC-DCF1-2C80-FB81-1DE0CC4AB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42FF9-91D2-4568-B308-63476C3558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720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E216-E48E-404A-6821-D2C6A50A7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08CB1-E922-3245-3A4C-9B0B3E0B49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070F8D-EB06-F024-E762-301152821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4E9282-C542-657F-4EB3-69DA06815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A2F4-B061-48B6-9EFD-8397421A5D6C}" type="datetimeFigureOut">
              <a:rPr lang="en-IN" smtClean="0"/>
              <a:t>20-09-2022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2AC80A-B990-D48F-BA62-B686A7011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585A0F-8DFE-11A4-E07F-871CEC198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42FF9-91D2-4568-B308-63476C3558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421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27A8-E3A1-DDBF-7F9A-C2B4B1A0E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98C22-53AE-C526-B867-6933FECA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139B07-A65A-5F1E-A213-E6F5487A8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9965E8-4BE6-AE0A-3FAD-1BCDD63552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6E2D0D-4E34-4B50-53F3-FC960B0AD3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F2F151-5927-70A4-E0C2-E66895CB8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A2F4-B061-48B6-9EFD-8397421A5D6C}" type="datetimeFigureOut">
              <a:rPr lang="en-IN" smtClean="0"/>
              <a:t>20-09-2022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28B97E-7DA4-2F1A-B3F6-C1896A7CA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68AD2F-D348-E602-4E9E-E37C0C723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42FF9-91D2-4568-B308-63476C3558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006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35410-F7E2-E1D3-4748-60569DC9A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3A7556-4BD6-8C68-9301-DD09B1AD6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A2F4-B061-48B6-9EFD-8397421A5D6C}" type="datetimeFigureOut">
              <a:rPr lang="en-IN" smtClean="0"/>
              <a:t>20-09-2022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131C49-AA84-1C56-2714-7E395FAFA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466BDD-F775-A9BA-885B-CF6AD0E4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42FF9-91D2-4568-B308-63476C3558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0697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AD80E9-7776-0828-F30C-D1995FE5F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A2F4-B061-48B6-9EFD-8397421A5D6C}" type="datetimeFigureOut">
              <a:rPr lang="en-IN" smtClean="0"/>
              <a:t>20-09-2022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9761BE-4361-8D48-8101-4A3CD20C1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779CC-D7E3-9ABC-8B39-26CECD936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42FF9-91D2-4568-B308-63476C3558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4194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145CB-0128-4D97-2466-848DDF35E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4CCEF-691A-90C6-0720-51A56D06D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6D637-AA36-7A25-A135-F6B677A63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87C88-FBA6-0230-EC59-22A5C72FA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A2F4-B061-48B6-9EFD-8397421A5D6C}" type="datetimeFigureOut">
              <a:rPr lang="en-IN" smtClean="0"/>
              <a:t>20-09-2022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696D63-FDD0-1DB3-1CCD-E5C9F270B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F6DD3-8E27-DECC-A09C-A8B138DFE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42FF9-91D2-4568-B308-63476C3558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436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59944-D3C9-8A84-65A1-DA2910F99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33ABF8-199F-8DA7-761F-B6D15BA94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1BB93-511E-62D5-78E5-C2679F664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08875-D9A7-CBCC-B49E-DA1E3AB4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A2F4-B061-48B6-9EFD-8397421A5D6C}" type="datetimeFigureOut">
              <a:rPr lang="en-IN" smtClean="0"/>
              <a:t>20-09-2022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8940D-3E76-EE5B-1FDA-20C4AB694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5ECB-C5C6-7F00-F9DD-917FC065C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42FF9-91D2-4568-B308-63476C3558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799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3AA2D3-AAF0-A7B4-1A2B-D11D3B268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D88C6-A18D-3FF9-C32C-1B922A858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CE41D-8761-24B2-0D23-E693FA74B9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EA2F4-B061-48B6-9EFD-8397421A5D6C}" type="datetimeFigureOut">
              <a:rPr lang="en-IN" smtClean="0"/>
              <a:t>20-09-2022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A47A9-7D92-5A1A-7E88-041F8B0473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2834E-E9FC-EC47-F3F5-63A093D57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42FF9-91D2-4568-B308-63476C3558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116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AEA984-1593-D896-B8E9-F88B70F4A077}"/>
              </a:ext>
            </a:extLst>
          </p:cNvPr>
          <p:cNvSpPr txBox="1"/>
          <p:nvPr/>
        </p:nvSpPr>
        <p:spPr>
          <a:xfrm>
            <a:off x="104775" y="1171575"/>
            <a:ext cx="83629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800" b="1" spc="-5" dirty="0">
                <a:solidFill>
                  <a:schemeClr val="bg1"/>
                </a:solidFill>
                <a:latin typeface="Futura Bk BT" panose="020B0502020204020303" pitchFamily="34" charset="0"/>
                <a:cs typeface="Carlito"/>
              </a:rPr>
              <a:t>A </a:t>
            </a:r>
            <a:r>
              <a:rPr lang="en-US" sz="4800" b="1" spc="-15" dirty="0">
                <a:solidFill>
                  <a:schemeClr val="bg1"/>
                </a:solidFill>
                <a:latin typeface="Futura Bk BT" panose="020B0502020204020303" pitchFamily="34" charset="0"/>
                <a:cs typeface="Carlito"/>
              </a:rPr>
              <a:t>Content </a:t>
            </a:r>
            <a:r>
              <a:rPr lang="en-US" sz="4800" b="1" spc="-10" dirty="0">
                <a:solidFill>
                  <a:schemeClr val="bg1"/>
                </a:solidFill>
                <a:latin typeface="Futura Bk BT" panose="020B0502020204020303" pitchFamily="34" charset="0"/>
                <a:cs typeface="Carlito"/>
              </a:rPr>
              <a:t>Marketing </a:t>
            </a:r>
            <a:r>
              <a:rPr lang="en-US" sz="4800" b="1" spc="-15" dirty="0">
                <a:solidFill>
                  <a:schemeClr val="bg1"/>
                </a:solidFill>
                <a:latin typeface="Futura Bk BT" panose="020B0502020204020303" pitchFamily="34" charset="0"/>
                <a:cs typeface="Carlito"/>
              </a:rPr>
              <a:t>Case</a:t>
            </a:r>
            <a:r>
              <a:rPr lang="en-US" sz="4800" b="1" spc="-25" dirty="0">
                <a:solidFill>
                  <a:schemeClr val="bg1"/>
                </a:solidFill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4800" b="1" spc="-5" dirty="0">
                <a:solidFill>
                  <a:schemeClr val="bg1"/>
                </a:solidFill>
                <a:latin typeface="Futura Bk BT" panose="020B0502020204020303" pitchFamily="34" charset="0"/>
                <a:cs typeface="Carlito"/>
              </a:rPr>
              <a:t>Study</a:t>
            </a:r>
            <a:endParaRPr lang="en-US" sz="4800" dirty="0">
              <a:solidFill>
                <a:schemeClr val="bg1"/>
              </a:solidFill>
              <a:latin typeface="Futura Bk BT" panose="020B0502020204020303" pitchFamily="34" charset="0"/>
              <a:cs typeface="Carli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8A34D2-B1A4-BEA4-5E81-EC9DC6F01067}"/>
              </a:ext>
            </a:extLst>
          </p:cNvPr>
          <p:cNvSpPr txBox="1"/>
          <p:nvPr/>
        </p:nvSpPr>
        <p:spPr>
          <a:xfrm>
            <a:off x="104775" y="3762046"/>
            <a:ext cx="12020550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z="4800" b="1" spc="-5" dirty="0">
                <a:solidFill>
                  <a:schemeClr val="bg1"/>
                </a:solidFill>
                <a:latin typeface="Futura Bk BT" panose="020B0502020204020303" pitchFamily="34" charset="0"/>
              </a:rPr>
              <a:t>DYNAMIC CONTENT TARGETING WITH EFFECTIVE LEAD SEGMENTATION</a:t>
            </a:r>
          </a:p>
        </p:txBody>
      </p:sp>
      <p:sp>
        <p:nvSpPr>
          <p:cNvPr id="9" name="Minus Sign 8">
            <a:extLst>
              <a:ext uri="{FF2B5EF4-FFF2-40B4-BE49-F238E27FC236}">
                <a16:creationId xmlns:a16="http://schemas.microsoft.com/office/drawing/2014/main" id="{E34A9C4B-96A2-035E-4434-AFED38809D7C}"/>
              </a:ext>
            </a:extLst>
          </p:cNvPr>
          <p:cNvSpPr/>
          <p:nvPr/>
        </p:nvSpPr>
        <p:spPr>
          <a:xfrm>
            <a:off x="-1971675" y="2848470"/>
            <a:ext cx="15640050" cy="151906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514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74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A9B4E7-888A-D1C0-3EDA-C33198BA3D81}"/>
              </a:ext>
            </a:extLst>
          </p:cNvPr>
          <p:cNvSpPr txBox="1"/>
          <p:nvPr/>
        </p:nvSpPr>
        <p:spPr>
          <a:xfrm>
            <a:off x="5043487" y="234374"/>
            <a:ext cx="21050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3200" b="1" dirty="0">
                <a:latin typeface="Futura Bk BT" panose="020B0502020204020303" pitchFamily="34" charset="0"/>
              </a:rPr>
              <a:t>Highlights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BFC270-B5E3-624E-21C7-4147AF52817A}"/>
              </a:ext>
            </a:extLst>
          </p:cNvPr>
          <p:cNvSpPr/>
          <p:nvPr/>
        </p:nvSpPr>
        <p:spPr>
          <a:xfrm>
            <a:off x="0" y="819149"/>
            <a:ext cx="12192000" cy="11557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42BF35-8692-9420-A107-A0F5E6E35C05}"/>
              </a:ext>
            </a:extLst>
          </p:cNvPr>
          <p:cNvSpPr txBox="1"/>
          <p:nvPr/>
        </p:nvSpPr>
        <p:spPr>
          <a:xfrm>
            <a:off x="221455" y="870444"/>
            <a:ext cx="5179219" cy="1066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00"/>
              </a:spcBef>
              <a:buFont typeface="Wingdings"/>
              <a:buChar char=""/>
              <a:tabLst>
                <a:tab pos="241300" algn="l"/>
              </a:tabLst>
            </a:pPr>
            <a:r>
              <a:rPr lang="en-US" sz="2000" spc="-35" dirty="0">
                <a:latin typeface="Futura Bk BT" panose="020B0502020204020303" pitchFamily="34" charset="0"/>
                <a:cs typeface="Arial"/>
              </a:rPr>
              <a:t>Lead</a:t>
            </a:r>
            <a:r>
              <a:rPr lang="en-US" sz="2000" spc="-155" dirty="0">
                <a:latin typeface="Futura Bk BT" panose="020B0502020204020303" pitchFamily="34" charset="0"/>
                <a:cs typeface="Arial"/>
              </a:rPr>
              <a:t> </a:t>
            </a:r>
            <a:r>
              <a:rPr lang="en-US" sz="2000" spc="-15" dirty="0">
                <a:latin typeface="Futura Bk BT" panose="020B0502020204020303" pitchFamily="34" charset="0"/>
                <a:cs typeface="Arial"/>
              </a:rPr>
              <a:t>segmentation</a:t>
            </a:r>
            <a:endParaRPr lang="en-US" sz="2000" dirty="0">
              <a:latin typeface="Futura Bk BT" panose="020B0502020204020303" pitchFamily="34" charset="0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Wingdings"/>
              <a:buChar char=""/>
              <a:tabLst>
                <a:tab pos="241300" algn="l"/>
              </a:tabLst>
            </a:pPr>
            <a:r>
              <a:rPr lang="en-US" sz="2000" spc="-40" dirty="0">
                <a:latin typeface="Futura Bk BT" panose="020B0502020204020303" pitchFamily="34" charset="0"/>
                <a:cs typeface="Arial"/>
              </a:rPr>
              <a:t>Dynamic </a:t>
            </a:r>
            <a:r>
              <a:rPr lang="en-US" sz="2000" dirty="0">
                <a:latin typeface="Futura Bk BT" panose="020B0502020204020303" pitchFamily="34" charset="0"/>
                <a:cs typeface="Arial"/>
              </a:rPr>
              <a:t>content</a:t>
            </a:r>
            <a:r>
              <a:rPr lang="en-US" sz="2000" spc="-160" dirty="0">
                <a:latin typeface="Futura Bk BT" panose="020B0502020204020303" pitchFamily="34" charset="0"/>
                <a:cs typeface="Arial"/>
              </a:rPr>
              <a:t> </a:t>
            </a:r>
            <a:r>
              <a:rPr lang="en-US" sz="2000" spc="-15" dirty="0">
                <a:latin typeface="Futura Bk BT" panose="020B0502020204020303" pitchFamily="34" charset="0"/>
                <a:cs typeface="Arial"/>
              </a:rPr>
              <a:t>creation</a:t>
            </a:r>
            <a:endParaRPr lang="en-US" sz="2000" dirty="0">
              <a:latin typeface="Futura Bk BT" panose="020B0502020204020303" pitchFamily="34" charset="0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90"/>
              </a:spcBef>
              <a:buFont typeface="Wingdings"/>
              <a:buChar char=""/>
              <a:tabLst>
                <a:tab pos="241300" algn="l"/>
              </a:tabLst>
            </a:pPr>
            <a:r>
              <a:rPr lang="en-US" sz="2000" spc="-35" dirty="0">
                <a:latin typeface="Futura Bk BT" panose="020B0502020204020303" pitchFamily="34" charset="0"/>
                <a:cs typeface="Arial"/>
              </a:rPr>
              <a:t>Leveraging</a:t>
            </a:r>
            <a:r>
              <a:rPr lang="en-US" sz="2000" spc="-65" dirty="0">
                <a:latin typeface="Futura Bk BT" panose="020B0502020204020303" pitchFamily="34" charset="0"/>
                <a:cs typeface="Arial"/>
              </a:rPr>
              <a:t> </a:t>
            </a:r>
            <a:r>
              <a:rPr lang="en-US" sz="2000" dirty="0">
                <a:latin typeface="Futura Bk BT" panose="020B0502020204020303" pitchFamily="34" charset="0"/>
                <a:cs typeface="Arial"/>
              </a:rPr>
              <a:t>Marketo</a:t>
            </a:r>
            <a:r>
              <a:rPr lang="en-US" sz="2000" spc="-110" dirty="0">
                <a:latin typeface="Futura Bk BT" panose="020B0502020204020303" pitchFamily="34" charset="0"/>
                <a:cs typeface="Arial"/>
              </a:rPr>
              <a:t> </a:t>
            </a:r>
            <a:r>
              <a:rPr lang="en-US" sz="2000" spc="25" dirty="0">
                <a:latin typeface="Futura Bk BT" panose="020B0502020204020303" pitchFamily="34" charset="0"/>
                <a:cs typeface="Arial"/>
              </a:rPr>
              <a:t>for</a:t>
            </a:r>
            <a:r>
              <a:rPr lang="en-US" sz="2000" spc="-85" dirty="0">
                <a:latin typeface="Futura Bk BT" panose="020B0502020204020303" pitchFamily="34" charset="0"/>
                <a:cs typeface="Arial"/>
              </a:rPr>
              <a:t> </a:t>
            </a:r>
            <a:r>
              <a:rPr lang="en-US" sz="2000" dirty="0">
                <a:latin typeface="Futura Bk BT" panose="020B0502020204020303" pitchFamily="34" charset="0"/>
                <a:cs typeface="Arial"/>
              </a:rPr>
              <a:t>content</a:t>
            </a:r>
            <a:r>
              <a:rPr lang="en-US" sz="2000" spc="-85" dirty="0">
                <a:latin typeface="Futura Bk BT" panose="020B0502020204020303" pitchFamily="34" charset="0"/>
                <a:cs typeface="Arial"/>
              </a:rPr>
              <a:t> </a:t>
            </a:r>
            <a:r>
              <a:rPr lang="en-US" sz="2000" spc="-10" dirty="0">
                <a:latin typeface="Futura Bk BT" panose="020B0502020204020303" pitchFamily="34" charset="0"/>
                <a:cs typeface="Arial"/>
              </a:rPr>
              <a:t>marketing</a:t>
            </a:r>
            <a:endParaRPr lang="en-IN" sz="2000" dirty="0">
              <a:latin typeface="Futura Bk BT" panose="020B05020202040203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5F7921-742B-E452-A875-851B944C30EB}"/>
              </a:ext>
            </a:extLst>
          </p:cNvPr>
          <p:cNvSpPr txBox="1"/>
          <p:nvPr/>
        </p:nvSpPr>
        <p:spPr>
          <a:xfrm>
            <a:off x="7400927" y="854468"/>
            <a:ext cx="6100762" cy="1066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8500" lvl="1" indent="-228600">
              <a:spcBef>
                <a:spcPts val="300"/>
              </a:spcBef>
              <a:buFont typeface="Wingdings"/>
              <a:buChar char=""/>
              <a:tabLst>
                <a:tab pos="241300" algn="l"/>
              </a:tabLst>
            </a:pPr>
            <a:r>
              <a:rPr lang="en-US" sz="2000" spc="-35" dirty="0">
                <a:latin typeface="Futura Bk BT" panose="020B0502020204020303" pitchFamily="34" charset="0"/>
                <a:cs typeface="Arial"/>
              </a:rPr>
              <a:t>Smoother and faster lead lifecycle</a:t>
            </a:r>
          </a:p>
          <a:p>
            <a:pPr marL="698500" lvl="1" indent="-228600">
              <a:spcBef>
                <a:spcPts val="204"/>
              </a:spcBef>
              <a:buFont typeface="Wingdings"/>
              <a:buChar char=""/>
              <a:tabLst>
                <a:tab pos="241300" algn="l"/>
              </a:tabLst>
            </a:pPr>
            <a:r>
              <a:rPr lang="en-US" sz="2000" spc="-35" dirty="0">
                <a:latin typeface="Futura Bk BT" panose="020B0502020204020303" pitchFamily="34" charset="0"/>
                <a:cs typeface="Arial"/>
              </a:rPr>
              <a:t>On-demand resources and flexibility</a:t>
            </a:r>
          </a:p>
          <a:p>
            <a:pPr marL="698500" lvl="1" indent="-228600">
              <a:spcBef>
                <a:spcPts val="190"/>
              </a:spcBef>
              <a:buFont typeface="Wingdings"/>
              <a:buChar char=""/>
              <a:tabLst>
                <a:tab pos="241300" algn="l"/>
              </a:tabLst>
            </a:pPr>
            <a:r>
              <a:rPr lang="en-US" sz="2000" spc="-35" dirty="0">
                <a:latin typeface="Futura Bk BT" panose="020B0502020204020303" pitchFamily="34" charset="0"/>
                <a:cs typeface="Arial"/>
              </a:rPr>
              <a:t>Deeper level of reporting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B01737-DBBD-D679-74D2-F7EDAAF3CBD1}"/>
              </a:ext>
            </a:extLst>
          </p:cNvPr>
          <p:cNvSpPr txBox="1"/>
          <p:nvPr/>
        </p:nvSpPr>
        <p:spPr>
          <a:xfrm>
            <a:off x="67864" y="2638426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IN" sz="32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k BT" panose="020B0502020204020303" pitchFamily="34" charset="0"/>
              </a:rPr>
              <a:t>The Client</a:t>
            </a:r>
            <a:r>
              <a:rPr lang="en-I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Bk BT" panose="020B0502020204020303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28699A-70FB-5A01-9B5E-A6D73DF0CCDA}"/>
              </a:ext>
            </a:extLst>
          </p:cNvPr>
          <p:cNvSpPr txBox="1"/>
          <p:nvPr/>
        </p:nvSpPr>
        <p:spPr>
          <a:xfrm>
            <a:off x="576263" y="3428999"/>
            <a:ext cx="11244262" cy="2970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2700" marR="263525">
              <a:lnSpc>
                <a:spcPct val="150000"/>
              </a:lnSpc>
              <a:spcBef>
                <a:spcPts val="90"/>
              </a:spcBef>
            </a:pPr>
            <a:r>
              <a:rPr lang="en-US" sz="3200" spc="-5" dirty="0">
                <a:latin typeface="Futura Bk BT" panose="020B0502020204020303" pitchFamily="34" charset="0"/>
                <a:cs typeface="Carlito"/>
              </a:rPr>
              <a:t>The </a:t>
            </a:r>
            <a:r>
              <a:rPr lang="en-US" sz="3200" dirty="0">
                <a:latin typeface="Futura Bk BT" panose="020B0502020204020303" pitchFamily="34" charset="0"/>
                <a:cs typeface="Carlito"/>
              </a:rPr>
              <a:t>client is a </a:t>
            </a:r>
            <a:r>
              <a:rPr lang="en-US" sz="3200" spc="-5" dirty="0">
                <a:latin typeface="Futura Bk BT" panose="020B0502020204020303" pitchFamily="34" charset="0"/>
                <a:cs typeface="Carlito"/>
              </a:rPr>
              <a:t>fast-growing business analytics  </a:t>
            </a:r>
            <a:r>
              <a:rPr lang="en-US" sz="3200" spc="-10" dirty="0">
                <a:latin typeface="Futura Bk BT" panose="020B0502020204020303" pitchFamily="34" charset="0"/>
                <a:cs typeface="Carlito"/>
              </a:rPr>
              <a:t>consultancy </a:t>
            </a:r>
            <a:r>
              <a:rPr lang="en-US" sz="3200" spc="-5" dirty="0">
                <a:latin typeface="Futura Bk BT" panose="020B0502020204020303" pitchFamily="34" charset="0"/>
                <a:cs typeface="Carlito"/>
              </a:rPr>
              <a:t>firm </a:t>
            </a:r>
            <a:r>
              <a:rPr lang="en-US" sz="3200" dirty="0">
                <a:latin typeface="Futura Bk BT" panose="020B0502020204020303" pitchFamily="34" charset="0"/>
                <a:cs typeface="Carlito"/>
              </a:rPr>
              <a:t>that has been </a:t>
            </a:r>
            <a:r>
              <a:rPr lang="en-US" sz="3200" spc="-5" dirty="0">
                <a:latin typeface="Futura Bk BT" panose="020B0502020204020303" pitchFamily="34" charset="0"/>
                <a:cs typeface="Carlito"/>
              </a:rPr>
              <a:t>delivering</a:t>
            </a:r>
            <a:r>
              <a:rPr lang="en-US" sz="3200" spc="-170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3200" spc="-10" dirty="0">
                <a:latin typeface="Futura Bk BT" panose="020B0502020204020303" pitchFamily="34" charset="0"/>
                <a:cs typeface="Carlito"/>
              </a:rPr>
              <a:t>successful  business intelligence </a:t>
            </a:r>
            <a:r>
              <a:rPr lang="en-US" sz="3200" spc="-5" dirty="0">
                <a:latin typeface="Futura Bk BT" panose="020B0502020204020303" pitchFamily="34" charset="0"/>
                <a:cs typeface="Carlito"/>
              </a:rPr>
              <a:t>solutions </a:t>
            </a:r>
            <a:r>
              <a:rPr lang="en-US" sz="3200" dirty="0">
                <a:latin typeface="Futura Bk BT" panose="020B0502020204020303" pitchFamily="34" charset="0"/>
                <a:cs typeface="Carlito"/>
              </a:rPr>
              <a:t>and </a:t>
            </a:r>
            <a:r>
              <a:rPr lang="en-US" sz="3200" spc="-5" dirty="0">
                <a:latin typeface="Futura Bk BT" panose="020B0502020204020303" pitchFamily="34" charset="0"/>
                <a:cs typeface="Carlito"/>
              </a:rPr>
              <a:t>training </a:t>
            </a:r>
            <a:r>
              <a:rPr lang="en-US" sz="3200" spc="-190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3200" spc="-5" dirty="0">
                <a:latin typeface="Futura Bk BT" panose="020B0502020204020303" pitchFamily="34" charset="0"/>
                <a:cs typeface="Carlito"/>
              </a:rPr>
              <a:t>for </a:t>
            </a:r>
            <a:r>
              <a:rPr lang="en-US" sz="3200" dirty="0">
                <a:latin typeface="Futura Bk BT" panose="020B0502020204020303" pitchFamily="34" charset="0"/>
                <a:cs typeface="Carlito"/>
              </a:rPr>
              <a:t>14+ years</a:t>
            </a:r>
            <a:r>
              <a:rPr lang="en-US" sz="3200" spc="-15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3200" dirty="0">
                <a:latin typeface="Futura Bk BT" panose="020B0502020204020303" pitchFamily="34" charset="0"/>
                <a:cs typeface="Carlito"/>
              </a:rPr>
              <a:t>to</a:t>
            </a:r>
            <a:r>
              <a:rPr lang="en-US" sz="3200" spc="-20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3200" dirty="0">
                <a:latin typeface="Futura Bk BT" panose="020B0502020204020303" pitchFamily="34" charset="0"/>
                <a:cs typeface="Carlito"/>
              </a:rPr>
              <a:t>over</a:t>
            </a:r>
            <a:r>
              <a:rPr lang="en-US" sz="3200" spc="-30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3200" dirty="0">
                <a:latin typeface="Futura Bk BT" panose="020B0502020204020303" pitchFamily="34" charset="0"/>
                <a:cs typeface="Carlito"/>
              </a:rPr>
              <a:t>800</a:t>
            </a:r>
            <a:r>
              <a:rPr lang="en-US" sz="3200" spc="-20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3200" dirty="0">
                <a:latin typeface="Futura Bk BT" panose="020B0502020204020303" pitchFamily="34" charset="0"/>
                <a:cs typeface="Carlito"/>
              </a:rPr>
              <a:t>clients,</a:t>
            </a:r>
            <a:r>
              <a:rPr lang="en-US" sz="3200" spc="-35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3200" dirty="0">
                <a:latin typeface="Futura Bk BT" panose="020B0502020204020303" pitchFamily="34" charset="0"/>
                <a:cs typeface="Carlito"/>
              </a:rPr>
              <a:t>from</a:t>
            </a:r>
            <a:r>
              <a:rPr lang="en-US" sz="3200" spc="-45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3200" spc="-5" dirty="0">
                <a:latin typeface="Futura Bk BT" panose="020B0502020204020303" pitchFamily="34" charset="0"/>
                <a:cs typeface="Carlito"/>
              </a:rPr>
              <a:t>medium-sized</a:t>
            </a:r>
            <a:r>
              <a:rPr lang="en-US" sz="3200" spc="-50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3200" dirty="0">
                <a:latin typeface="Futura Bk BT" panose="020B0502020204020303" pitchFamily="34" charset="0"/>
                <a:cs typeface="Carlito"/>
              </a:rPr>
              <a:t>to</a:t>
            </a:r>
            <a:r>
              <a:rPr lang="en-US" sz="3200" spc="-45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3200" spc="-5" dirty="0">
                <a:latin typeface="Futura Bk BT" panose="020B0502020204020303" pitchFamily="34" charset="0"/>
                <a:cs typeface="Carlito"/>
              </a:rPr>
              <a:t>Fortune</a:t>
            </a:r>
            <a:r>
              <a:rPr lang="en-US" sz="3200" dirty="0">
                <a:latin typeface="Futura Bk BT" panose="020B0502020204020303" pitchFamily="34" charset="0"/>
                <a:cs typeface="Carlito"/>
              </a:rPr>
              <a:t> 500</a:t>
            </a:r>
            <a:r>
              <a:rPr lang="en-US" sz="3200" spc="-25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3200" spc="-5" dirty="0">
                <a:latin typeface="Futura Bk BT" panose="020B0502020204020303" pitchFamily="34" charset="0"/>
                <a:cs typeface="Carlito"/>
              </a:rPr>
              <a:t>companies.</a:t>
            </a:r>
            <a:endParaRPr lang="en-US" sz="3200" dirty="0">
              <a:latin typeface="Futura Bk BT" panose="020B0502020204020303" pitchFamily="34" charset="0"/>
              <a:cs typeface="Carli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390E48-A9FF-A387-2E86-1ECD33D11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216" y="51463"/>
            <a:ext cx="1661968" cy="66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69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74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A17797-9404-0E1F-17A3-565E09FF7AF3}"/>
              </a:ext>
            </a:extLst>
          </p:cNvPr>
          <p:cNvSpPr txBox="1"/>
          <p:nvPr/>
        </p:nvSpPr>
        <p:spPr>
          <a:xfrm>
            <a:off x="400050" y="228600"/>
            <a:ext cx="3616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u="sng" dirty="0">
                <a:latin typeface="Futura Bk BT" panose="020B0502020204020303" pitchFamily="34" charset="0"/>
              </a:rPr>
              <a:t>The CHALLENGES: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8922E7-FDDF-451A-1833-21EFCA461AF7}"/>
              </a:ext>
            </a:extLst>
          </p:cNvPr>
          <p:cNvSpPr txBox="1"/>
          <p:nvPr/>
        </p:nvSpPr>
        <p:spPr>
          <a:xfrm>
            <a:off x="400050" y="1163057"/>
            <a:ext cx="11496675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0"/>
              </a:spcBef>
            </a:pPr>
            <a:r>
              <a:rPr lang="en-US" sz="2400" dirty="0">
                <a:latin typeface="Futura Bk BT" panose="020B0502020204020303" pitchFamily="34" charset="0"/>
                <a:cs typeface="Carlito"/>
              </a:rPr>
              <a:t>As</a:t>
            </a:r>
            <a:r>
              <a:rPr lang="en-US" sz="2400" spc="-15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2400" dirty="0">
                <a:latin typeface="Futura Bk BT" panose="020B0502020204020303" pitchFamily="34" charset="0"/>
                <a:cs typeface="Carlito"/>
              </a:rPr>
              <a:t>a global</a:t>
            </a:r>
            <a:r>
              <a:rPr lang="en-US" sz="2400" spc="-25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2400" spc="-5" dirty="0">
                <a:latin typeface="Futura Bk BT" panose="020B0502020204020303" pitchFamily="34" charset="0"/>
                <a:cs typeface="Carlito"/>
              </a:rPr>
              <a:t>firm,</a:t>
            </a:r>
            <a:r>
              <a:rPr lang="en-US" sz="2400" spc="-45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2400" dirty="0">
                <a:latin typeface="Futura Bk BT" panose="020B0502020204020303" pitchFamily="34" charset="0"/>
                <a:cs typeface="Carlito"/>
              </a:rPr>
              <a:t>one</a:t>
            </a:r>
            <a:r>
              <a:rPr lang="en-US" sz="2400" spc="-5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2400" dirty="0">
                <a:latin typeface="Futura Bk BT" panose="020B0502020204020303" pitchFamily="34" charset="0"/>
                <a:cs typeface="Carlito"/>
              </a:rPr>
              <a:t>of</a:t>
            </a:r>
            <a:r>
              <a:rPr lang="en-US" sz="2400" spc="-10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2400" dirty="0">
                <a:latin typeface="Futura Bk BT" panose="020B0502020204020303" pitchFamily="34" charset="0"/>
                <a:cs typeface="Carlito"/>
              </a:rPr>
              <a:t>the</a:t>
            </a:r>
            <a:r>
              <a:rPr lang="en-US" sz="2400" spc="-25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2400" dirty="0">
                <a:latin typeface="Futura Bk BT" panose="020B0502020204020303" pitchFamily="34" charset="0"/>
                <a:cs typeface="Carlito"/>
              </a:rPr>
              <a:t>major</a:t>
            </a:r>
            <a:r>
              <a:rPr lang="en-US" sz="2400" spc="-20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2400" spc="-5" dirty="0">
                <a:latin typeface="Futura Bk BT" panose="020B0502020204020303" pitchFamily="34" charset="0"/>
                <a:cs typeface="Carlito"/>
              </a:rPr>
              <a:t>issues</a:t>
            </a:r>
            <a:r>
              <a:rPr lang="en-US" sz="2400" spc="-40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2400" spc="-5" dirty="0">
                <a:latin typeface="Futura Bk BT" panose="020B0502020204020303" pitchFamily="34" charset="0"/>
                <a:cs typeface="Carlito"/>
              </a:rPr>
              <a:t>encountered</a:t>
            </a:r>
            <a:r>
              <a:rPr lang="en-US" sz="2400" spc="-50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2400" spc="-5" dirty="0">
                <a:latin typeface="Futura Bk BT" panose="020B0502020204020303" pitchFamily="34" charset="0"/>
                <a:cs typeface="Carlito"/>
              </a:rPr>
              <a:t>by  </a:t>
            </a:r>
            <a:r>
              <a:rPr lang="en-US" sz="2400" dirty="0">
                <a:latin typeface="Futura Bk BT" panose="020B0502020204020303" pitchFamily="34" charset="0"/>
                <a:cs typeface="Carlito"/>
              </a:rPr>
              <a:t>the client in marketing </a:t>
            </a:r>
            <a:r>
              <a:rPr lang="en-US" sz="2400" spc="-5" dirty="0">
                <a:latin typeface="Futura Bk BT" panose="020B0502020204020303" pitchFamily="34" charset="0"/>
                <a:cs typeface="Carlito"/>
              </a:rPr>
              <a:t>operations </a:t>
            </a:r>
            <a:r>
              <a:rPr lang="en-US" sz="2400" dirty="0">
                <a:latin typeface="Futura Bk BT" panose="020B0502020204020303" pitchFamily="34" charset="0"/>
                <a:cs typeface="Carlito"/>
              </a:rPr>
              <a:t>was </a:t>
            </a:r>
            <a:r>
              <a:rPr lang="en-US" sz="2400" spc="-5" dirty="0">
                <a:latin typeface="Futura Bk BT" panose="020B0502020204020303" pitchFamily="34" charset="0"/>
                <a:cs typeface="Carlito"/>
              </a:rPr>
              <a:t>getting dynamic content </a:t>
            </a:r>
            <a:r>
              <a:rPr lang="en-US" sz="2400" dirty="0">
                <a:latin typeface="Futura Bk BT" panose="020B0502020204020303" pitchFamily="34" charset="0"/>
                <a:cs typeface="Carlito"/>
              </a:rPr>
              <a:t>tailored for their </a:t>
            </a:r>
            <a:r>
              <a:rPr lang="en-US" sz="2400" spc="-5" dirty="0">
                <a:latin typeface="Futura Bk BT" panose="020B0502020204020303" pitchFamily="34" charset="0"/>
                <a:cs typeface="Carlito"/>
              </a:rPr>
              <a:t>target audience </a:t>
            </a:r>
            <a:r>
              <a:rPr lang="en-US" sz="2400" dirty="0">
                <a:latin typeface="Futura Bk BT" panose="020B0502020204020303" pitchFamily="34" charset="0"/>
                <a:cs typeface="Carlito"/>
              </a:rPr>
              <a:t>based on different </a:t>
            </a:r>
            <a:r>
              <a:rPr lang="en-US" sz="2400" spc="-5" dirty="0">
                <a:latin typeface="Futura Bk BT" panose="020B0502020204020303" pitchFamily="34" charset="0"/>
                <a:cs typeface="Carlito"/>
              </a:rPr>
              <a:t>criteria </a:t>
            </a:r>
            <a:r>
              <a:rPr lang="en-US" sz="2400" spc="-10" dirty="0">
                <a:latin typeface="Futura Bk BT" panose="020B0502020204020303" pitchFamily="34" charset="0"/>
                <a:cs typeface="Carlito"/>
              </a:rPr>
              <a:t>(geography, </a:t>
            </a:r>
            <a:r>
              <a:rPr lang="en-US" sz="2400" spc="-5" dirty="0">
                <a:latin typeface="Futura Bk BT" panose="020B0502020204020303" pitchFamily="34" charset="0"/>
                <a:cs typeface="Carlito"/>
              </a:rPr>
              <a:t>industry, product, etc.)  The </a:t>
            </a:r>
            <a:r>
              <a:rPr lang="en-US" sz="2400" dirty="0">
                <a:latin typeface="Futura Bk BT" panose="020B0502020204020303" pitchFamily="34" charset="0"/>
                <a:cs typeface="Carlito"/>
              </a:rPr>
              <a:t>client </a:t>
            </a:r>
            <a:r>
              <a:rPr lang="en-US" sz="2400" spc="-5" dirty="0">
                <a:latin typeface="Futura Bk BT" panose="020B0502020204020303" pitchFamily="34" charset="0"/>
                <a:cs typeface="Carlito"/>
              </a:rPr>
              <a:t>used Marketo </a:t>
            </a:r>
            <a:r>
              <a:rPr lang="en-US" sz="2400" spc="-10" dirty="0">
                <a:latin typeface="Futura Bk BT" panose="020B0502020204020303" pitchFamily="34" charset="0"/>
                <a:cs typeface="Carlito"/>
              </a:rPr>
              <a:t>for </a:t>
            </a:r>
            <a:r>
              <a:rPr lang="en-US" sz="2400" dirty="0">
                <a:latin typeface="Futura Bk BT" panose="020B0502020204020303" pitchFamily="34" charset="0"/>
                <a:cs typeface="Carlito"/>
              </a:rPr>
              <a:t>its </a:t>
            </a:r>
            <a:r>
              <a:rPr lang="en-US" sz="2400" spc="-5" dirty="0">
                <a:latin typeface="Futura Bk BT" panose="020B0502020204020303" pitchFamily="34" charset="0"/>
                <a:cs typeface="Carlito"/>
              </a:rPr>
              <a:t>marketing </a:t>
            </a:r>
            <a:r>
              <a:rPr lang="en-US" sz="2400" spc="-10" dirty="0">
                <a:latin typeface="Futura Bk BT" panose="020B0502020204020303" pitchFamily="34" charset="0"/>
                <a:cs typeface="Carlito"/>
              </a:rPr>
              <a:t>automation  </a:t>
            </a:r>
            <a:r>
              <a:rPr lang="en-US" sz="2400" spc="-5" dirty="0">
                <a:latin typeface="Futura Bk BT" panose="020B0502020204020303" pitchFamily="34" charset="0"/>
                <a:cs typeface="Carlito"/>
              </a:rPr>
              <a:t>needs. Marketo, </a:t>
            </a:r>
            <a:r>
              <a:rPr lang="en-US" sz="2400" dirty="0">
                <a:latin typeface="Futura Bk BT" panose="020B0502020204020303" pitchFamily="34" charset="0"/>
                <a:cs typeface="Carlito"/>
              </a:rPr>
              <a:t>with its rich </a:t>
            </a:r>
            <a:r>
              <a:rPr lang="en-US" sz="2400" spc="-10" dirty="0">
                <a:latin typeface="Futura Bk BT" panose="020B0502020204020303" pitchFamily="34" charset="0"/>
                <a:cs typeface="Carlito"/>
              </a:rPr>
              <a:t>segmentation </a:t>
            </a:r>
            <a:r>
              <a:rPr lang="en-US" sz="2400" dirty="0">
                <a:latin typeface="Futura Bk BT" panose="020B0502020204020303" pitchFamily="34" charset="0"/>
                <a:cs typeface="Carlito"/>
              </a:rPr>
              <a:t>and  targeting </a:t>
            </a:r>
            <a:r>
              <a:rPr lang="en-US" sz="2400" spc="-5" dirty="0">
                <a:latin typeface="Futura Bk BT" panose="020B0502020204020303" pitchFamily="34" charset="0"/>
                <a:cs typeface="Carlito"/>
              </a:rPr>
              <a:t>capabilities, </a:t>
            </a:r>
            <a:r>
              <a:rPr lang="en-US" sz="2400" dirty="0">
                <a:latin typeface="Futura Bk BT" panose="020B0502020204020303" pitchFamily="34" charset="0"/>
                <a:cs typeface="Carlito"/>
              </a:rPr>
              <a:t>makes it easier to create </a:t>
            </a:r>
            <a:r>
              <a:rPr lang="en-US" sz="2400" spc="-5" dirty="0">
                <a:latin typeface="Futura Bk BT" panose="020B0502020204020303" pitchFamily="34" charset="0"/>
                <a:cs typeface="Carlito"/>
              </a:rPr>
              <a:t>custom  </a:t>
            </a:r>
            <a:r>
              <a:rPr lang="en-US" sz="2400" spc="-10" dirty="0">
                <a:latin typeface="Futura Bk BT" panose="020B0502020204020303" pitchFamily="34" charset="0"/>
                <a:cs typeface="Carlito"/>
              </a:rPr>
              <a:t>communications </a:t>
            </a:r>
            <a:r>
              <a:rPr lang="en-US" sz="2400" spc="-5" dirty="0">
                <a:latin typeface="Futura Bk BT" panose="020B0502020204020303" pitchFamily="34" charset="0"/>
                <a:cs typeface="Carlito"/>
              </a:rPr>
              <a:t>tailored for </a:t>
            </a:r>
            <a:r>
              <a:rPr lang="en-US" sz="2400" dirty="0">
                <a:latin typeface="Futura Bk BT" panose="020B0502020204020303" pitchFamily="34" charset="0"/>
                <a:cs typeface="Carlito"/>
              </a:rPr>
              <a:t>different </a:t>
            </a:r>
            <a:r>
              <a:rPr lang="en-US" sz="2400" spc="-5" dirty="0">
                <a:latin typeface="Futura Bk BT" panose="020B0502020204020303" pitchFamily="34" charset="0"/>
                <a:cs typeface="Carlito"/>
              </a:rPr>
              <a:t>audience</a:t>
            </a:r>
            <a:r>
              <a:rPr lang="en-US" sz="2400" spc="-145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2400" spc="-5" dirty="0">
                <a:latin typeface="Futura Bk BT" panose="020B0502020204020303" pitchFamily="34" charset="0"/>
                <a:cs typeface="Carlito"/>
              </a:rPr>
              <a:t>groups, </a:t>
            </a:r>
            <a:r>
              <a:rPr lang="en-US" sz="2400" dirty="0">
                <a:latin typeface="Futura Bk BT" panose="020B0502020204020303" pitchFamily="34" charset="0"/>
                <a:cs typeface="Carlito"/>
              </a:rPr>
              <a:t>and ensures </a:t>
            </a:r>
            <a:r>
              <a:rPr lang="en-US" sz="2400" spc="-10" dirty="0">
                <a:latin typeface="Futura Bk BT" panose="020B0502020204020303" pitchFamily="34" charset="0"/>
                <a:cs typeface="Carlito"/>
              </a:rPr>
              <a:t>maximum </a:t>
            </a:r>
            <a:r>
              <a:rPr lang="en-US" sz="2400" spc="-5" dirty="0">
                <a:latin typeface="Futura Bk BT" panose="020B0502020204020303" pitchFamily="34" charset="0"/>
                <a:cs typeface="Carlito"/>
              </a:rPr>
              <a:t>results from </a:t>
            </a:r>
            <a:r>
              <a:rPr lang="en-US" sz="2400" dirty="0">
                <a:latin typeface="Futura Bk BT" panose="020B0502020204020303" pitchFamily="34" charset="0"/>
                <a:cs typeface="Carlito"/>
              </a:rPr>
              <a:t>the</a:t>
            </a:r>
            <a:r>
              <a:rPr lang="en-US" sz="2400" spc="-175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2400" spc="-5" dirty="0">
                <a:latin typeface="Futura Bk BT" panose="020B0502020204020303" pitchFamily="34" charset="0"/>
                <a:cs typeface="Carlito"/>
              </a:rPr>
              <a:t>marketing efforts.</a:t>
            </a:r>
            <a:endParaRPr lang="en-US" sz="2400" dirty="0">
              <a:latin typeface="Futura Bk BT" panose="020B0502020204020303" pitchFamily="34" charset="0"/>
              <a:cs typeface="Carli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3DBD2B-F758-3647-A5E6-B8C472791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969" y="-8964"/>
            <a:ext cx="1661968" cy="66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31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74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77CBDC-D0A7-1226-1904-C6CFFD0B7832}"/>
              </a:ext>
            </a:extLst>
          </p:cNvPr>
          <p:cNvSpPr txBox="1"/>
          <p:nvPr/>
        </p:nvSpPr>
        <p:spPr>
          <a:xfrm>
            <a:off x="323850" y="443984"/>
            <a:ext cx="5934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600" b="1" spc="-10" dirty="0">
                <a:solidFill>
                  <a:srgbClr val="1F477B"/>
                </a:solidFill>
                <a:latin typeface="Futura Bk BT" panose="020B0502020204020303" pitchFamily="34" charset="0"/>
                <a:cs typeface="Carlito"/>
              </a:rPr>
              <a:t>Why ArkenTech Solutions</a:t>
            </a:r>
            <a:endParaRPr lang="en-IN" sz="3600" b="1" spc="-5" dirty="0">
              <a:solidFill>
                <a:srgbClr val="1F477B"/>
              </a:solidFill>
              <a:latin typeface="Futura Bk BT" panose="020B0502020204020303" pitchFamily="34" charset="0"/>
              <a:cs typeface="Carli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B332FC-FF62-83F3-ACE5-B8355D1D3E40}"/>
              </a:ext>
            </a:extLst>
          </p:cNvPr>
          <p:cNvSpPr txBox="1"/>
          <p:nvPr/>
        </p:nvSpPr>
        <p:spPr>
          <a:xfrm>
            <a:off x="500061" y="1287417"/>
            <a:ext cx="11396664" cy="1697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lang="en-US" sz="2400" spc="-5" dirty="0">
                <a:latin typeface="Carlito"/>
                <a:cs typeface="Carlito"/>
              </a:rPr>
              <a:t>The </a:t>
            </a:r>
            <a:r>
              <a:rPr lang="en-US" sz="2400" dirty="0">
                <a:latin typeface="Carlito"/>
                <a:cs typeface="Carlito"/>
              </a:rPr>
              <a:t>client </a:t>
            </a:r>
            <a:r>
              <a:rPr lang="en-US" sz="2400" spc="-5" dirty="0">
                <a:latin typeface="Carlito"/>
                <a:cs typeface="Carlito"/>
              </a:rPr>
              <a:t>wanted </a:t>
            </a:r>
            <a:r>
              <a:rPr lang="en-US" sz="2400" dirty="0">
                <a:latin typeface="Carlito"/>
                <a:cs typeface="Carlito"/>
              </a:rPr>
              <a:t>an expert data partner with the  </a:t>
            </a:r>
            <a:r>
              <a:rPr lang="en-US" sz="2400" spc="-5" dirty="0">
                <a:latin typeface="Carlito"/>
                <a:cs typeface="Carlito"/>
              </a:rPr>
              <a:t>knowledge </a:t>
            </a:r>
            <a:r>
              <a:rPr lang="en-US" sz="2400" dirty="0">
                <a:latin typeface="Carlito"/>
                <a:cs typeface="Carlito"/>
              </a:rPr>
              <a:t>and </a:t>
            </a:r>
            <a:r>
              <a:rPr lang="en-US" sz="2400" spc="-5" dirty="0">
                <a:latin typeface="Carlito"/>
                <a:cs typeface="Carlito"/>
              </a:rPr>
              <a:t>understanding </a:t>
            </a:r>
            <a:r>
              <a:rPr lang="en-US" sz="2400" dirty="0">
                <a:latin typeface="Carlito"/>
                <a:cs typeface="Carlito"/>
              </a:rPr>
              <a:t>of Marketo. With our vast</a:t>
            </a:r>
            <a:r>
              <a:rPr lang="en-US" sz="2400" spc="-25" dirty="0">
                <a:latin typeface="Carlito"/>
                <a:cs typeface="Carlito"/>
              </a:rPr>
              <a:t> </a:t>
            </a:r>
            <a:r>
              <a:rPr lang="en-US" sz="2400" spc="-5" dirty="0">
                <a:latin typeface="Carlito"/>
                <a:cs typeface="Carlito"/>
              </a:rPr>
              <a:t>expertise</a:t>
            </a:r>
            <a:r>
              <a:rPr lang="en-US" sz="2400" spc="-50" dirty="0">
                <a:latin typeface="Carlito"/>
                <a:cs typeface="Carlito"/>
              </a:rPr>
              <a:t> </a:t>
            </a:r>
            <a:r>
              <a:rPr lang="en-US" sz="2400" dirty="0">
                <a:latin typeface="Carlito"/>
                <a:cs typeface="Carlito"/>
              </a:rPr>
              <a:t>in</a:t>
            </a:r>
            <a:r>
              <a:rPr lang="en-US" sz="2400" spc="-10" dirty="0">
                <a:latin typeface="Carlito"/>
                <a:cs typeface="Carlito"/>
              </a:rPr>
              <a:t> </a:t>
            </a:r>
            <a:r>
              <a:rPr lang="en-US" sz="2400" dirty="0">
                <a:latin typeface="Carlito"/>
                <a:cs typeface="Carlito"/>
              </a:rPr>
              <a:t>data</a:t>
            </a:r>
            <a:r>
              <a:rPr lang="en-US" sz="2400" spc="-45" dirty="0">
                <a:latin typeface="Carlito"/>
                <a:cs typeface="Carlito"/>
              </a:rPr>
              <a:t> </a:t>
            </a:r>
            <a:r>
              <a:rPr lang="en-US" sz="2400" spc="-5" dirty="0">
                <a:latin typeface="Carlito"/>
                <a:cs typeface="Carlito"/>
              </a:rPr>
              <a:t>management,</a:t>
            </a:r>
            <a:r>
              <a:rPr lang="en-US" sz="2400" spc="-50" dirty="0">
                <a:latin typeface="Carlito"/>
                <a:cs typeface="Carlito"/>
              </a:rPr>
              <a:t> </a:t>
            </a:r>
            <a:r>
              <a:rPr lang="en-US" sz="2400" spc="-10" dirty="0">
                <a:latin typeface="Carlito"/>
                <a:cs typeface="Carlito"/>
              </a:rPr>
              <a:t>segmentation</a:t>
            </a:r>
            <a:r>
              <a:rPr lang="en-US" sz="2400" spc="-55" dirty="0">
                <a:latin typeface="Carlito"/>
                <a:cs typeface="Carlito"/>
              </a:rPr>
              <a:t> </a:t>
            </a:r>
            <a:r>
              <a:rPr lang="en-US" sz="2400" dirty="0">
                <a:latin typeface="Carlito"/>
                <a:cs typeface="Carlito"/>
              </a:rPr>
              <a:t>and  </a:t>
            </a:r>
            <a:r>
              <a:rPr lang="en-US" sz="2400" spc="-5" dirty="0">
                <a:latin typeface="Carlito"/>
                <a:cs typeface="Carlito"/>
              </a:rPr>
              <a:t>content marketing, </a:t>
            </a:r>
            <a:r>
              <a:rPr lang="en-US" sz="2400" dirty="0">
                <a:latin typeface="Carlito"/>
                <a:cs typeface="Carlito"/>
              </a:rPr>
              <a:t>we </a:t>
            </a:r>
            <a:r>
              <a:rPr lang="en-US" sz="2400" spc="-5" dirty="0">
                <a:latin typeface="Carlito"/>
                <a:cs typeface="Carlito"/>
              </a:rPr>
              <a:t>chalked-out </a:t>
            </a:r>
            <a:r>
              <a:rPr lang="en-US" sz="2400" dirty="0">
                <a:latin typeface="Carlito"/>
                <a:cs typeface="Carlito"/>
              </a:rPr>
              <a:t>a perfect plan </a:t>
            </a:r>
            <a:r>
              <a:rPr lang="en-US" sz="2400" spc="-5" dirty="0">
                <a:latin typeface="Carlito"/>
                <a:cs typeface="Carlito"/>
              </a:rPr>
              <a:t>for  </a:t>
            </a:r>
            <a:r>
              <a:rPr lang="en-US" sz="2400" dirty="0">
                <a:latin typeface="Carlito"/>
                <a:cs typeface="Carlito"/>
              </a:rPr>
              <a:t>the client. It</a:t>
            </a:r>
            <a:r>
              <a:rPr lang="en-US" sz="2400" spc="-75" dirty="0">
                <a:latin typeface="Carlito"/>
                <a:cs typeface="Carlito"/>
              </a:rPr>
              <a:t> </a:t>
            </a:r>
            <a:r>
              <a:rPr lang="en-US" sz="2400" dirty="0">
                <a:latin typeface="Carlito"/>
                <a:cs typeface="Carlito"/>
              </a:rPr>
              <a:t>included: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3D440D-AA0C-EC84-89B8-3E15B30E587B}"/>
              </a:ext>
            </a:extLst>
          </p:cNvPr>
          <p:cNvSpPr txBox="1"/>
          <p:nvPr/>
        </p:nvSpPr>
        <p:spPr>
          <a:xfrm>
            <a:off x="628649" y="3384584"/>
            <a:ext cx="266223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IN" sz="1800" b="1" spc="-5" dirty="0">
                <a:latin typeface="Futura Bk BT" panose="020B0502020204020303" pitchFamily="34" charset="0"/>
                <a:cs typeface="Carlito"/>
              </a:rPr>
              <a:t>Database segmentation</a:t>
            </a:r>
            <a:r>
              <a:rPr lang="en-IN" sz="1800" spc="-5" dirty="0">
                <a:latin typeface="Futura Bk BT" panose="020B0502020204020303" pitchFamily="34" charset="0"/>
                <a:cs typeface="Carlito"/>
              </a:rPr>
              <a:t>: </a:t>
            </a:r>
            <a:endParaRPr lang="en-IN" dirty="0">
              <a:latin typeface="Futura Bk BT" panose="020B05020202040203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7726B5-82B7-5F7C-6AA4-403C841A4D13}"/>
              </a:ext>
            </a:extLst>
          </p:cNvPr>
          <p:cNvSpPr txBox="1"/>
          <p:nvPr/>
        </p:nvSpPr>
        <p:spPr>
          <a:xfrm>
            <a:off x="500061" y="4154016"/>
            <a:ext cx="11320463" cy="2120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85"/>
              </a:spcBef>
            </a:pP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ArkenTech Solutions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 helped the client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segment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their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database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based on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different 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parameters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such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as </a:t>
            </a:r>
            <a:r>
              <a:rPr lang="en-US" sz="1800" spc="-10" dirty="0">
                <a:latin typeface="Futura Bk BT" panose="020B0502020204020303" pitchFamily="34" charset="0"/>
                <a:cs typeface="Carlito"/>
              </a:rPr>
              <a:t>geographies,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product lines,</a:t>
            </a:r>
            <a:r>
              <a:rPr lang="en-US" sz="1800" spc="-145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industry, 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etc., and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used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these </a:t>
            </a:r>
            <a:r>
              <a:rPr lang="en-US" sz="1800" spc="-10" dirty="0">
                <a:latin typeface="Futura Bk BT" panose="020B0502020204020303" pitchFamily="34" charset="0"/>
                <a:cs typeface="Carlito"/>
              </a:rPr>
              <a:t>segmentations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to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send tailored </a:t>
            </a:r>
            <a:r>
              <a:rPr lang="en-US" sz="1800" spc="-10" dirty="0">
                <a:latin typeface="Futura Bk BT" panose="020B0502020204020303" pitchFamily="34" charset="0"/>
                <a:cs typeface="Carlito"/>
              </a:rPr>
              <a:t>communications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to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different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target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groups </a:t>
            </a:r>
            <a:r>
              <a:rPr lang="en-US" sz="1800" spc="-10" dirty="0">
                <a:latin typeface="Futura Bk BT" panose="020B0502020204020303" pitchFamily="34" charset="0"/>
                <a:cs typeface="Carlito"/>
              </a:rPr>
              <a:t>from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one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single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asset </a:t>
            </a:r>
            <a:r>
              <a:rPr lang="en-US" sz="1800" spc="-10" dirty="0">
                <a:latin typeface="Futura Bk BT" panose="020B0502020204020303" pitchFamily="34" charset="0"/>
                <a:cs typeface="Carlito"/>
              </a:rPr>
              <a:t>(email/landing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page),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instead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of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creating 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multiple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assets,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one for each case.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This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not only helped  in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reducing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the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amount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of effort in</a:t>
            </a:r>
            <a:r>
              <a:rPr lang="en-US" sz="1800" spc="-185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designing </a:t>
            </a:r>
            <a:r>
              <a:rPr lang="en-US" sz="1800" spc="-10" dirty="0">
                <a:latin typeface="Futura Bk BT" panose="020B0502020204020303" pitchFamily="34" charset="0"/>
                <a:cs typeface="Carlito"/>
              </a:rPr>
              <a:t>communications</a:t>
            </a:r>
            <a:r>
              <a:rPr lang="en-US" sz="1800" spc="-60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but</a:t>
            </a:r>
            <a:r>
              <a:rPr lang="en-US" sz="1800" spc="-30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also</a:t>
            </a:r>
            <a:r>
              <a:rPr lang="en-US" sz="1800" spc="-40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made</a:t>
            </a:r>
            <a:r>
              <a:rPr lang="en-US" sz="1800" spc="-15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reporting</a:t>
            </a:r>
            <a:r>
              <a:rPr lang="en-US" sz="1800" spc="-50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a</a:t>
            </a:r>
            <a:r>
              <a:rPr lang="en-US" sz="1800" spc="-10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lot</a:t>
            </a:r>
            <a:r>
              <a:rPr lang="en-US" sz="1800" spc="-35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easier and</a:t>
            </a:r>
            <a:r>
              <a:rPr lang="en-US" sz="1800" spc="-20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faster.</a:t>
            </a:r>
            <a:endParaRPr lang="en-US" sz="1800" dirty="0">
              <a:latin typeface="Futura Bk BT" panose="020B0502020204020303" pitchFamily="34" charset="0"/>
              <a:cs typeface="Carli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BFDCB2-ACD6-E4F1-CD18-8D93266EF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757" y="111590"/>
            <a:ext cx="1661968" cy="66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81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74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91E2C7-C901-92E4-121F-B265AE5FAF35}"/>
              </a:ext>
            </a:extLst>
          </p:cNvPr>
          <p:cNvSpPr txBox="1"/>
          <p:nvPr/>
        </p:nvSpPr>
        <p:spPr>
          <a:xfrm>
            <a:off x="117380" y="2837698"/>
            <a:ext cx="11187114" cy="87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ArkenTech Solutions targeted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the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content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to different </a:t>
            </a:r>
            <a:r>
              <a:rPr lang="en-US" sz="1800" spc="-10" dirty="0">
                <a:latin typeface="Futura Bk BT" panose="020B0502020204020303" pitchFamily="34" charset="0"/>
                <a:cs typeface="Carlito"/>
              </a:rPr>
              <a:t>segments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by  </a:t>
            </a:r>
            <a:r>
              <a:rPr lang="en-US" sz="1800" spc="-10" dirty="0">
                <a:latin typeface="Futura Bk BT" panose="020B0502020204020303" pitchFamily="34" charset="0"/>
                <a:cs typeface="Carlito"/>
              </a:rPr>
              <a:t>associating,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either dynamic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content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blocks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with the required </a:t>
            </a:r>
            <a:r>
              <a:rPr lang="en-US" sz="1800" spc="-10" dirty="0">
                <a:latin typeface="Futura Bk BT" panose="020B0502020204020303" pitchFamily="34" charset="0"/>
                <a:cs typeface="Carlito"/>
              </a:rPr>
              <a:t>segmentation,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or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replacing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the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content</a:t>
            </a:r>
            <a:r>
              <a:rPr lang="en-US" sz="1800" spc="-160" dirty="0">
                <a:latin typeface="Futura Bk BT" panose="020B0502020204020303" pitchFamily="34" charset="0"/>
                <a:cs typeface="Carlito"/>
              </a:rPr>
              <a:t> 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blocks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with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snippets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and then </a:t>
            </a:r>
            <a:r>
              <a:rPr lang="en-US" sz="1800" spc="-10" dirty="0">
                <a:latin typeface="Futura Bk BT" panose="020B0502020204020303" pitchFamily="34" charset="0"/>
                <a:cs typeface="Carlito"/>
              </a:rPr>
              <a:t>segmenting</a:t>
            </a:r>
            <a:r>
              <a:rPr lang="en-US" sz="1800" spc="90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them.</a:t>
            </a:r>
            <a:endParaRPr lang="en-IN" dirty="0">
              <a:latin typeface="Futura Bk BT" panose="020B05020202040203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995CE6-6683-F0AD-C588-20FCAF2208AB}"/>
              </a:ext>
            </a:extLst>
          </p:cNvPr>
          <p:cNvSpPr txBox="1"/>
          <p:nvPr/>
        </p:nvSpPr>
        <p:spPr>
          <a:xfrm>
            <a:off x="242885" y="2331395"/>
            <a:ext cx="448151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spc="-5" dirty="0">
                <a:latin typeface="Futura Bk BT" panose="020B0502020204020303" pitchFamily="34" charset="0"/>
                <a:cs typeface="Carlito"/>
              </a:rPr>
              <a:t>Targeting </a:t>
            </a:r>
            <a:r>
              <a:rPr lang="en-US" b="1" dirty="0">
                <a:latin typeface="Futura Bk BT" panose="020B0502020204020303" pitchFamily="34" charset="0"/>
                <a:cs typeface="Carlito"/>
              </a:rPr>
              <a:t>the </a:t>
            </a:r>
            <a:r>
              <a:rPr lang="en-US" b="1" spc="-5" dirty="0">
                <a:latin typeface="Futura Bk BT" panose="020B0502020204020303" pitchFamily="34" charset="0"/>
                <a:cs typeface="Carlito"/>
              </a:rPr>
              <a:t>content </a:t>
            </a:r>
            <a:r>
              <a:rPr lang="en-US" b="1" dirty="0">
                <a:latin typeface="Futura Bk BT" panose="020B0502020204020303" pitchFamily="34" charset="0"/>
                <a:cs typeface="Carlito"/>
              </a:rPr>
              <a:t>to the right </a:t>
            </a:r>
            <a:r>
              <a:rPr lang="en-US" b="1" spc="-5" dirty="0">
                <a:latin typeface="Futura Bk BT" panose="020B0502020204020303" pitchFamily="34" charset="0"/>
                <a:cs typeface="Carlito"/>
              </a:rPr>
              <a:t>segment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:</a:t>
            </a:r>
            <a:endParaRPr lang="en-IN" dirty="0">
              <a:latin typeface="Futura Bk BT" panose="020B05020202040203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0C39C8-92BC-C444-F21E-A2ECE94D8D32}"/>
              </a:ext>
            </a:extLst>
          </p:cNvPr>
          <p:cNvSpPr txBox="1"/>
          <p:nvPr/>
        </p:nvSpPr>
        <p:spPr>
          <a:xfrm>
            <a:off x="242885" y="252487"/>
            <a:ext cx="370998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IN" sz="1800" b="1" spc="-5" dirty="0">
                <a:latin typeface="Futura Bk BT" panose="020B0502020204020303" pitchFamily="34" charset="0"/>
                <a:cs typeface="Carlito"/>
              </a:rPr>
              <a:t>Developing</a:t>
            </a:r>
            <a:r>
              <a:rPr lang="en-IN" sz="1800" b="1" spc="-60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IN" sz="1800" b="1" spc="-5" dirty="0">
                <a:latin typeface="Futura Bk BT" panose="020B0502020204020303" pitchFamily="34" charset="0"/>
                <a:cs typeface="Carlito"/>
              </a:rPr>
              <a:t>responsive</a:t>
            </a:r>
            <a:r>
              <a:rPr lang="en-IN" sz="1800" b="1" spc="-50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IN" sz="1800" b="1" dirty="0">
                <a:latin typeface="Futura Bk BT" panose="020B0502020204020303" pitchFamily="34" charset="0"/>
                <a:cs typeface="Carlito"/>
              </a:rPr>
              <a:t>templates:</a:t>
            </a:r>
            <a:endParaRPr lang="en-IN" dirty="0">
              <a:latin typeface="Futura Bk BT" panose="020B05020202040203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F78AFC-EB29-FEC5-A9D0-BFAE9A68DE20}"/>
              </a:ext>
            </a:extLst>
          </p:cNvPr>
          <p:cNvSpPr txBox="1"/>
          <p:nvPr/>
        </p:nvSpPr>
        <p:spPr>
          <a:xfrm>
            <a:off x="186927" y="754890"/>
            <a:ext cx="11410950" cy="128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ArkenTech Solutions,</a:t>
            </a:r>
            <a:r>
              <a:rPr lang="en-US" sz="1800" spc="-45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with  its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industry-proven expertise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in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creating responsive  templates for marketing </a:t>
            </a:r>
            <a:r>
              <a:rPr lang="en-US" sz="1800" spc="-10" dirty="0">
                <a:latin typeface="Futura Bk BT" panose="020B0502020204020303" pitchFamily="34" charset="0"/>
                <a:cs typeface="Carlito"/>
              </a:rPr>
              <a:t>communications,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created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a 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series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of templates to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be cloned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and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re-used across 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multiple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programs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to deal with the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dynamic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needs </a:t>
            </a:r>
            <a:r>
              <a:rPr lang="en-US" sz="1800" spc="5" dirty="0">
                <a:latin typeface="Futura Bk BT" panose="020B0502020204020303" pitchFamily="34" charset="0"/>
                <a:cs typeface="Carlito"/>
              </a:rPr>
              <a:t>of 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the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client’s</a:t>
            </a:r>
            <a:r>
              <a:rPr lang="en-US" sz="1800" spc="-75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business.</a:t>
            </a:r>
            <a:endParaRPr lang="en-IN" dirty="0">
              <a:latin typeface="Futura Bk BT" panose="020B05020202040203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5AD9AE-A472-2CC9-F607-5472214D2620}"/>
              </a:ext>
            </a:extLst>
          </p:cNvPr>
          <p:cNvSpPr txBox="1"/>
          <p:nvPr/>
        </p:nvSpPr>
        <p:spPr>
          <a:xfrm>
            <a:off x="117380" y="4672443"/>
            <a:ext cx="11299032" cy="1704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Creating segments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ensures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smoother use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of smart </a:t>
            </a:r>
            <a:r>
              <a:rPr lang="en-US" sz="1800" spc="-10" dirty="0">
                <a:latin typeface="Futura Bk BT" panose="020B0502020204020303" pitchFamily="34" charset="0"/>
                <a:cs typeface="Carlito"/>
              </a:rPr>
              <a:t>campaigns.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The target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audience can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be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captured </a:t>
            </a:r>
            <a:r>
              <a:rPr lang="en-US" sz="1800" spc="-10" dirty="0">
                <a:latin typeface="Futura Bk BT" panose="020B0502020204020303" pitchFamily="34" charset="0"/>
                <a:cs typeface="Carlito"/>
              </a:rPr>
              <a:t>in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a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better/faster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way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since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there is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lesser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load on the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system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while dealing with </a:t>
            </a:r>
            <a:r>
              <a:rPr lang="en-US" sz="1800" spc="-10" dirty="0">
                <a:latin typeface="Futura Bk BT" panose="020B0502020204020303" pitchFamily="34" charset="0"/>
                <a:cs typeface="Carlito"/>
              </a:rPr>
              <a:t>segmentations.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Reporting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becomes a very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important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aspect of this </a:t>
            </a:r>
            <a:r>
              <a:rPr lang="en-US" sz="1800" spc="-10" dirty="0">
                <a:latin typeface="Futura Bk BT" panose="020B0502020204020303" pitchFamily="34" charset="0"/>
                <a:cs typeface="Carlito"/>
              </a:rPr>
              <a:t>transformation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as you can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conduct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performance</a:t>
            </a:r>
            <a:r>
              <a:rPr lang="en-US" sz="1800" spc="-30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analysis</a:t>
            </a:r>
            <a:r>
              <a:rPr lang="en-US" sz="1800" spc="-40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on</a:t>
            </a:r>
            <a:r>
              <a:rPr lang="en-US" sz="1800" spc="-25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rlito"/>
              </a:rPr>
              <a:t>significant</a:t>
            </a:r>
            <a:r>
              <a:rPr lang="en-US" sz="1800" spc="-50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parameters</a:t>
            </a:r>
            <a:r>
              <a:rPr lang="en-US" sz="1800" spc="-30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such</a:t>
            </a:r>
            <a:r>
              <a:rPr lang="en-US" sz="1800" spc="-40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as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industry, region,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or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product</a:t>
            </a:r>
            <a:r>
              <a:rPr lang="en-US" sz="1800" spc="-150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family.</a:t>
            </a:r>
            <a:endParaRPr lang="en-IN" dirty="0">
              <a:latin typeface="Futura Bk BT" panose="020B05020202040203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201EDB-E75B-05C8-2415-3656741CF426}"/>
              </a:ext>
            </a:extLst>
          </p:cNvPr>
          <p:cNvSpPr txBox="1"/>
          <p:nvPr/>
        </p:nvSpPr>
        <p:spPr>
          <a:xfrm>
            <a:off x="242885" y="4135675"/>
            <a:ext cx="448151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b="1" spc="-5" dirty="0">
                <a:latin typeface="Futura Bk BT" panose="020B0502020204020303" pitchFamily="34" charset="0"/>
                <a:cs typeface="Carlito"/>
              </a:rPr>
              <a:t>Targeting </a:t>
            </a:r>
            <a:r>
              <a:rPr lang="en-US" b="1" dirty="0">
                <a:latin typeface="Futura Bk BT" panose="020B0502020204020303" pitchFamily="34" charset="0"/>
                <a:cs typeface="Carlito"/>
              </a:rPr>
              <a:t>the </a:t>
            </a:r>
            <a:r>
              <a:rPr lang="en-US" b="1" spc="-5" dirty="0">
                <a:latin typeface="Futura Bk BT" panose="020B0502020204020303" pitchFamily="34" charset="0"/>
                <a:cs typeface="Carlito"/>
              </a:rPr>
              <a:t>content </a:t>
            </a:r>
            <a:r>
              <a:rPr lang="en-US" b="1" dirty="0">
                <a:latin typeface="Futura Bk BT" panose="020B0502020204020303" pitchFamily="34" charset="0"/>
                <a:cs typeface="Carlito"/>
              </a:rPr>
              <a:t>to the right </a:t>
            </a:r>
            <a:r>
              <a:rPr lang="en-US" b="1" spc="-5" dirty="0">
                <a:latin typeface="Futura Bk BT" panose="020B0502020204020303" pitchFamily="34" charset="0"/>
                <a:cs typeface="Carlito"/>
              </a:rPr>
              <a:t>segment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:</a:t>
            </a:r>
            <a:endParaRPr lang="en-IN" dirty="0">
              <a:latin typeface="Futura Bk BT" panose="020B05020202040203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EB9D8E-C50F-2927-446F-F4A53A87B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105" y="90103"/>
            <a:ext cx="1661968" cy="66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13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74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630A8F-7C9D-CF91-BF88-FDB89873C555}"/>
              </a:ext>
            </a:extLst>
          </p:cNvPr>
          <p:cNvSpPr txBox="1"/>
          <p:nvPr/>
        </p:nvSpPr>
        <p:spPr>
          <a:xfrm>
            <a:off x="-2" y="0"/>
            <a:ext cx="3562352" cy="769441"/>
          </a:xfrm>
          <a:prstGeom prst="rect">
            <a:avLst/>
          </a:prstGeom>
          <a:solidFill>
            <a:srgbClr val="89AED9"/>
          </a:solidFill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4400" b="1" dirty="0">
                <a:solidFill>
                  <a:srgbClr val="1F477B"/>
                </a:solidFill>
                <a:latin typeface="Futura Bk BT" panose="020B0502020204020303" pitchFamily="34" charset="0"/>
                <a:cs typeface="Carlito"/>
              </a:rPr>
              <a:t>Our</a:t>
            </a:r>
            <a:r>
              <a:rPr lang="en-IN" sz="4400" b="1" spc="-105" dirty="0">
                <a:solidFill>
                  <a:srgbClr val="1F477B"/>
                </a:solidFill>
                <a:latin typeface="Futura Bk BT" panose="020B0502020204020303" pitchFamily="34" charset="0"/>
                <a:cs typeface="Carlito"/>
              </a:rPr>
              <a:t> </a:t>
            </a:r>
            <a:r>
              <a:rPr lang="en-IN" sz="4400" b="1" spc="-5" dirty="0">
                <a:solidFill>
                  <a:srgbClr val="1F477B"/>
                </a:solidFill>
                <a:latin typeface="Futura Bk BT" panose="020B0502020204020303" pitchFamily="34" charset="0"/>
                <a:cs typeface="Carlito"/>
              </a:rPr>
              <a:t>Solution</a:t>
            </a:r>
            <a:endParaRPr lang="en-IN" sz="4400" dirty="0">
              <a:latin typeface="Futura Bk BT" panose="020B0502020204020303" pitchFamily="34" charset="0"/>
              <a:cs typeface="Carli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4EF145-4A5E-C6CC-23D6-3939DAAA4638}"/>
              </a:ext>
            </a:extLst>
          </p:cNvPr>
          <p:cNvSpPr txBox="1"/>
          <p:nvPr/>
        </p:nvSpPr>
        <p:spPr>
          <a:xfrm>
            <a:off x="119062" y="755333"/>
            <a:ext cx="11953875" cy="1038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16799"/>
              </a:lnSpc>
              <a:spcBef>
                <a:spcPts val="90"/>
              </a:spcBef>
            </a:pP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ArkenTech Solutions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helped the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client by first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analyzing their current</a:t>
            </a:r>
            <a:r>
              <a:rPr lang="en-US" sz="1800" spc="-20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lead</a:t>
            </a:r>
            <a:r>
              <a:rPr lang="en-US" sz="1800" spc="-30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management</a:t>
            </a:r>
            <a:r>
              <a:rPr lang="en-US" sz="1800" spc="-65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parameters.</a:t>
            </a:r>
            <a:r>
              <a:rPr lang="en-US" sz="1800" spc="-50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After</a:t>
            </a:r>
            <a:r>
              <a:rPr lang="en-US" sz="1800" spc="-45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a</a:t>
            </a:r>
            <a:r>
              <a:rPr lang="en-US" sz="1800" spc="-20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thorough understanding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of the </a:t>
            </a:r>
            <a:r>
              <a:rPr lang="en-US" sz="1800" spc="-10" dirty="0">
                <a:latin typeface="Futura Bk BT" panose="020B0502020204020303" pitchFamily="34" charset="0"/>
                <a:cs typeface="Carlito"/>
              </a:rPr>
              <a:t>business,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we helped them 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translate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their </a:t>
            </a:r>
            <a:r>
              <a:rPr lang="en-US" sz="1800" spc="-10" dirty="0">
                <a:latin typeface="Futura Bk BT" panose="020B0502020204020303" pitchFamily="34" charset="0"/>
                <a:cs typeface="Carlito"/>
              </a:rPr>
              <a:t>segmentation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criteria to Marketo.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This  involved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the</a:t>
            </a:r>
            <a:r>
              <a:rPr lang="en-US" sz="1800" spc="-75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following:</a:t>
            </a:r>
            <a:endParaRPr lang="en-US" sz="1800" dirty="0">
              <a:latin typeface="Futura Bk BT" panose="020B0502020204020303" pitchFamily="34" charset="0"/>
              <a:cs typeface="Carli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225C01-6A6D-7FFF-BE28-04C990AB3528}"/>
              </a:ext>
            </a:extLst>
          </p:cNvPr>
          <p:cNvSpPr txBox="1"/>
          <p:nvPr/>
        </p:nvSpPr>
        <p:spPr>
          <a:xfrm>
            <a:off x="90487" y="1805616"/>
            <a:ext cx="422910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IN" sz="2000" b="1" dirty="0">
                <a:solidFill>
                  <a:schemeClr val="accent1">
                    <a:lumMod val="75000"/>
                  </a:schemeClr>
                </a:solidFill>
                <a:latin typeface="Futura Bk BT" panose="020B0502020204020303" pitchFamily="34" charset="0"/>
                <a:cs typeface="Carlito"/>
              </a:rPr>
              <a:t>Lead </a:t>
            </a:r>
            <a:r>
              <a:rPr lang="en-IN" sz="2000" b="1" spc="-10" dirty="0">
                <a:solidFill>
                  <a:schemeClr val="accent1">
                    <a:lumMod val="75000"/>
                  </a:schemeClr>
                </a:solidFill>
                <a:latin typeface="Futura Bk BT" panose="020B0502020204020303" pitchFamily="34" charset="0"/>
                <a:cs typeface="Carlito"/>
              </a:rPr>
              <a:t>segmentation</a:t>
            </a:r>
            <a:r>
              <a:rPr lang="en-IN" sz="2000" b="1" spc="-105" dirty="0">
                <a:solidFill>
                  <a:schemeClr val="accent1">
                    <a:lumMod val="75000"/>
                  </a:schemeClr>
                </a:solidFill>
                <a:latin typeface="Futura Bk BT" panose="020B0502020204020303" pitchFamily="34" charset="0"/>
                <a:cs typeface="Carlito"/>
              </a:rPr>
              <a:t> </a:t>
            </a:r>
            <a:r>
              <a:rPr lang="en-IN" sz="2000" b="1" spc="-5" dirty="0">
                <a:solidFill>
                  <a:schemeClr val="accent1">
                    <a:lumMod val="75000"/>
                  </a:schemeClr>
                </a:solidFill>
                <a:latin typeface="Futura Bk BT" panose="020B0502020204020303" pitchFamily="34" charset="0"/>
                <a:cs typeface="Carlito"/>
              </a:rPr>
              <a:t>pre-requisites:</a:t>
            </a:r>
            <a:endParaRPr lang="en-IN" sz="2000" b="1" dirty="0">
              <a:solidFill>
                <a:schemeClr val="accent1">
                  <a:lumMod val="75000"/>
                </a:schemeClr>
              </a:solidFill>
              <a:latin typeface="Futura Bk BT" panose="020B0502020204020303" pitchFamily="34" charset="0"/>
              <a:cs typeface="Carlito"/>
            </a:endParaRPr>
          </a:p>
        </p:txBody>
      </p:sp>
      <p:sp>
        <p:nvSpPr>
          <p:cNvPr id="8" name="Minus Sign 7">
            <a:extLst>
              <a:ext uri="{FF2B5EF4-FFF2-40B4-BE49-F238E27FC236}">
                <a16:creationId xmlns:a16="http://schemas.microsoft.com/office/drawing/2014/main" id="{0CC0BFB3-C668-B08D-D339-C3FA7AD0BF9B}"/>
              </a:ext>
            </a:extLst>
          </p:cNvPr>
          <p:cNvSpPr/>
          <p:nvPr/>
        </p:nvSpPr>
        <p:spPr>
          <a:xfrm>
            <a:off x="-542925" y="2115028"/>
            <a:ext cx="5248275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5EA1D1-BD7B-F692-3C81-B4CFE0AE2BD0}"/>
              </a:ext>
            </a:extLst>
          </p:cNvPr>
          <p:cNvSpPr txBox="1"/>
          <p:nvPr/>
        </p:nvSpPr>
        <p:spPr>
          <a:xfrm>
            <a:off x="-2" y="2355816"/>
            <a:ext cx="11506201" cy="720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0" marR="154940" indent="-228600">
              <a:lnSpc>
                <a:spcPct val="117000"/>
              </a:lnSpc>
              <a:spcBef>
                <a:spcPts val="9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lang="en-US" sz="1800" b="1" spc="-5" dirty="0">
                <a:solidFill>
                  <a:schemeClr val="bg1"/>
                </a:solidFill>
                <a:highlight>
                  <a:srgbClr val="808080"/>
                </a:highlight>
                <a:latin typeface="Futura Bk BT" panose="020B0502020204020303" pitchFamily="34" charset="0"/>
                <a:cs typeface="Carlito"/>
              </a:rPr>
              <a:t>Analyzing </a:t>
            </a:r>
            <a:r>
              <a:rPr lang="en-US" sz="1800" b="1" dirty="0">
                <a:solidFill>
                  <a:schemeClr val="bg1"/>
                </a:solidFill>
                <a:highlight>
                  <a:srgbClr val="808080"/>
                </a:highlight>
                <a:latin typeface="Futura Bk BT" panose="020B0502020204020303" pitchFamily="34" charset="0"/>
                <a:cs typeface="Carlito"/>
              </a:rPr>
              <a:t>the gap between </a:t>
            </a:r>
            <a:r>
              <a:rPr lang="en-US" sz="1800" b="1" spc="-5" dirty="0">
                <a:solidFill>
                  <a:schemeClr val="bg1"/>
                </a:solidFill>
                <a:highlight>
                  <a:srgbClr val="808080"/>
                </a:highlight>
                <a:latin typeface="Futura Bk BT" panose="020B0502020204020303" pitchFamily="34" charset="0"/>
                <a:cs typeface="Carlito"/>
              </a:rPr>
              <a:t>lead definition and  lead</a:t>
            </a:r>
            <a:r>
              <a:rPr lang="en-US" sz="1800" b="1" spc="-45" dirty="0">
                <a:solidFill>
                  <a:schemeClr val="bg1"/>
                </a:solidFill>
                <a:highlight>
                  <a:srgbClr val="808080"/>
                </a:highlight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b="1" spc="-5" dirty="0">
                <a:solidFill>
                  <a:schemeClr val="bg1"/>
                </a:solidFill>
                <a:highlight>
                  <a:srgbClr val="808080"/>
                </a:highlight>
                <a:latin typeface="Futura Bk BT" panose="020B0502020204020303" pitchFamily="34" charset="0"/>
                <a:cs typeface="Carlito"/>
              </a:rPr>
              <a:t>generation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:</a:t>
            </a:r>
            <a:r>
              <a:rPr lang="en-US" spc="-45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Is</a:t>
            </a:r>
            <a:r>
              <a:rPr lang="en-US" sz="1800" spc="-15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the</a:t>
            </a:r>
            <a:r>
              <a:rPr lang="en-US" sz="1800" spc="-10" dirty="0">
                <a:latin typeface="Futura Bk BT" panose="020B0502020204020303" pitchFamily="34" charset="0"/>
                <a:cs typeface="Carlito"/>
              </a:rPr>
              <a:t> lead</a:t>
            </a:r>
            <a:r>
              <a:rPr lang="en-US" sz="1800" spc="-30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data</a:t>
            </a:r>
            <a:r>
              <a:rPr lang="en-US" sz="1800" spc="-50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collected</a:t>
            </a:r>
            <a:r>
              <a:rPr lang="en-US" sz="1800" spc="-50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across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different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platforms uniform?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What are the  exceptions</a:t>
            </a:r>
            <a:r>
              <a:rPr lang="en-US" sz="1800" spc="-50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and</a:t>
            </a:r>
            <a:r>
              <a:rPr lang="en-US" sz="1800" spc="-20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how</a:t>
            </a:r>
            <a:r>
              <a:rPr lang="en-US" sz="1800" spc="-30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to</a:t>
            </a:r>
            <a:r>
              <a:rPr lang="en-US" sz="1800" spc="-30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best</a:t>
            </a:r>
            <a:r>
              <a:rPr lang="en-US" sz="1800" spc="-40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reduce</a:t>
            </a:r>
            <a:r>
              <a:rPr lang="en-US" sz="1800" spc="-15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the</a:t>
            </a:r>
            <a:r>
              <a:rPr lang="en-US" sz="1800" spc="-50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gap?</a:t>
            </a:r>
            <a:endParaRPr lang="en-US" sz="1800" dirty="0">
              <a:latin typeface="Futura Bk BT" panose="020B0502020204020303" pitchFamily="34" charset="0"/>
              <a:cs typeface="Carlito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17DF8B-5392-66D7-B90A-A7073A0D1E43}"/>
              </a:ext>
            </a:extLst>
          </p:cNvPr>
          <p:cNvSpPr txBox="1"/>
          <p:nvPr/>
        </p:nvSpPr>
        <p:spPr>
          <a:xfrm>
            <a:off x="-3" y="3024278"/>
            <a:ext cx="11506200" cy="720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0" marR="5080" indent="-228600">
              <a:lnSpc>
                <a:spcPct val="117000"/>
              </a:lnSpc>
              <a:spcBef>
                <a:spcPts val="10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lang="en-US" b="1" dirty="0">
                <a:solidFill>
                  <a:schemeClr val="bg1"/>
                </a:solidFill>
                <a:highlight>
                  <a:srgbClr val="808080"/>
                </a:highlight>
                <a:latin typeface="Futura Bk BT" panose="020B0502020204020303" pitchFamily="34" charset="0"/>
              </a:rPr>
              <a:t>Lead data analysis</a:t>
            </a:r>
            <a:r>
              <a:rPr lang="en-US" sz="1800" spc="-5" dirty="0">
                <a:latin typeface="Carlito"/>
                <a:cs typeface="Carlito"/>
              </a:rPr>
              <a:t>: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Analyzing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the current lead data  and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preparing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criteria for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segmenting</a:t>
            </a:r>
            <a:r>
              <a:rPr lang="en-US" sz="1800" spc="-190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the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audience. 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This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involved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taking in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business and sales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reps  viewpoints before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setting it</a:t>
            </a:r>
            <a:r>
              <a:rPr lang="en-US" sz="1800" spc="-160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up</a:t>
            </a:r>
            <a:r>
              <a:rPr lang="en-US" sz="1800" spc="-5" dirty="0">
                <a:latin typeface="Carlito"/>
                <a:cs typeface="Carlito"/>
              </a:rPr>
              <a:t>.</a:t>
            </a:r>
            <a:endParaRPr lang="en-US" sz="1800" dirty="0">
              <a:latin typeface="Carlito"/>
              <a:cs typeface="Carlito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315F3C-1280-31CB-6E8C-8CFB52C04824}"/>
              </a:ext>
            </a:extLst>
          </p:cNvPr>
          <p:cNvSpPr txBox="1"/>
          <p:nvPr/>
        </p:nvSpPr>
        <p:spPr>
          <a:xfrm>
            <a:off x="-3" y="3722131"/>
            <a:ext cx="11506200" cy="1057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0" marR="32384" indent="-228600" algn="just">
              <a:lnSpc>
                <a:spcPct val="116799"/>
              </a:lnSpc>
              <a:spcBef>
                <a:spcPts val="100"/>
              </a:spcBef>
              <a:buFont typeface="Symbol"/>
              <a:buChar char=""/>
              <a:tabLst>
                <a:tab pos="241300" algn="l"/>
              </a:tabLst>
            </a:pPr>
            <a:r>
              <a:rPr lang="en-US" b="1" dirty="0">
                <a:solidFill>
                  <a:schemeClr val="bg1"/>
                </a:solidFill>
                <a:highlight>
                  <a:srgbClr val="808080"/>
                </a:highlight>
                <a:latin typeface="Futura Bk BT" panose="020B0502020204020303" pitchFamily="34" charset="0"/>
              </a:rPr>
              <a:t>Lead clean-up</a:t>
            </a:r>
            <a:r>
              <a:rPr lang="en-US" sz="1800" spc="-10" dirty="0">
                <a:latin typeface="Carlito"/>
                <a:cs typeface="Carlito"/>
              </a:rPr>
              <a:t>: </a:t>
            </a:r>
            <a:r>
              <a:rPr lang="en-US" sz="1800" spc="-5" dirty="0">
                <a:latin typeface="Carlito"/>
                <a:cs typeface="Carlito"/>
              </a:rPr>
              <a:t>Once the </a:t>
            </a:r>
            <a:r>
              <a:rPr lang="en-US" sz="1800" spc="-10" dirty="0">
                <a:latin typeface="Carlito"/>
                <a:cs typeface="Carlito"/>
              </a:rPr>
              <a:t>criteria </a:t>
            </a:r>
            <a:r>
              <a:rPr lang="en-US" sz="1800" spc="-5" dirty="0">
                <a:latin typeface="Carlito"/>
                <a:cs typeface="Carlito"/>
              </a:rPr>
              <a:t>were </a:t>
            </a:r>
            <a:r>
              <a:rPr lang="en-US" sz="1800" spc="-10" dirty="0">
                <a:latin typeface="Carlito"/>
                <a:cs typeface="Carlito"/>
              </a:rPr>
              <a:t>decided, </a:t>
            </a:r>
            <a:r>
              <a:rPr lang="en-US" sz="1800" dirty="0">
                <a:latin typeface="Carlito"/>
                <a:cs typeface="Carlito"/>
              </a:rPr>
              <a:t>we cleaned </a:t>
            </a:r>
            <a:r>
              <a:rPr lang="en-US" sz="1800" spc="-5" dirty="0">
                <a:latin typeface="Carlito"/>
                <a:cs typeface="Carlito"/>
              </a:rPr>
              <a:t>up </a:t>
            </a:r>
            <a:r>
              <a:rPr lang="en-US" sz="1800" dirty="0">
                <a:latin typeface="Carlito"/>
                <a:cs typeface="Carlito"/>
              </a:rPr>
              <a:t>and </a:t>
            </a:r>
            <a:r>
              <a:rPr lang="en-US" sz="1800" spc="-10" dirty="0">
                <a:latin typeface="Carlito"/>
                <a:cs typeface="Carlito"/>
              </a:rPr>
              <a:t>augmented </a:t>
            </a:r>
            <a:r>
              <a:rPr lang="en-US" sz="1800" spc="-5" dirty="0">
                <a:latin typeface="Carlito"/>
                <a:cs typeface="Carlito"/>
              </a:rPr>
              <a:t>the </a:t>
            </a:r>
            <a:r>
              <a:rPr lang="en-US" sz="1800" spc="-10" dirty="0">
                <a:latin typeface="Carlito"/>
                <a:cs typeface="Carlito"/>
              </a:rPr>
              <a:t>lead data </a:t>
            </a:r>
            <a:r>
              <a:rPr lang="en-US" sz="1800" spc="-15" dirty="0">
                <a:latin typeface="Carlito"/>
                <a:cs typeface="Carlito"/>
              </a:rPr>
              <a:t>so </a:t>
            </a:r>
            <a:r>
              <a:rPr lang="en-US" sz="1800" spc="-10" dirty="0">
                <a:latin typeface="Carlito"/>
                <a:cs typeface="Carlito"/>
              </a:rPr>
              <a:t>that </a:t>
            </a:r>
            <a:r>
              <a:rPr lang="en-US" sz="1800" spc="-15" dirty="0">
                <a:latin typeface="Carlito"/>
                <a:cs typeface="Carlito"/>
              </a:rPr>
              <a:t>it </a:t>
            </a:r>
            <a:r>
              <a:rPr lang="en-US" sz="1800" dirty="0">
                <a:latin typeface="Carlito"/>
                <a:cs typeface="Carlito"/>
              </a:rPr>
              <a:t>can</a:t>
            </a:r>
            <a:r>
              <a:rPr lang="en-US" sz="1800" spc="-20" dirty="0">
                <a:latin typeface="Carlito"/>
                <a:cs typeface="Carlito"/>
              </a:rPr>
              <a:t> </a:t>
            </a:r>
            <a:r>
              <a:rPr lang="en-US" sz="1800" spc="-5" dirty="0">
                <a:latin typeface="Carlito"/>
                <a:cs typeface="Carlito"/>
              </a:rPr>
              <a:t>be</a:t>
            </a:r>
            <a:r>
              <a:rPr lang="en-US" sz="1800" spc="-25" dirty="0">
                <a:latin typeface="Carlito"/>
                <a:cs typeface="Carlito"/>
              </a:rPr>
              <a:t> </a:t>
            </a:r>
            <a:r>
              <a:rPr lang="en-US" sz="1800" spc="-5" dirty="0">
                <a:latin typeface="Carlito"/>
                <a:cs typeface="Carlito"/>
              </a:rPr>
              <a:t>categorized</a:t>
            </a:r>
            <a:r>
              <a:rPr lang="en-US" sz="1800" spc="-65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into</a:t>
            </a:r>
            <a:r>
              <a:rPr lang="en-US" sz="1800" spc="-15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mutually</a:t>
            </a:r>
            <a:r>
              <a:rPr lang="en-US" sz="1800" spc="-35" dirty="0">
                <a:latin typeface="Carlito"/>
                <a:cs typeface="Carlito"/>
              </a:rPr>
              <a:t> </a:t>
            </a:r>
            <a:r>
              <a:rPr lang="en-US" sz="1800" spc="-5" dirty="0">
                <a:latin typeface="Carlito"/>
                <a:cs typeface="Carlito"/>
              </a:rPr>
              <a:t>exclusive</a:t>
            </a:r>
            <a:r>
              <a:rPr lang="en-US" sz="1800" spc="-60" dirty="0">
                <a:latin typeface="Carlito"/>
                <a:cs typeface="Carlito"/>
              </a:rPr>
              <a:t> </a:t>
            </a:r>
            <a:r>
              <a:rPr lang="en-US" sz="1800" spc="-5" dirty="0">
                <a:latin typeface="Carlito"/>
                <a:cs typeface="Carlito"/>
              </a:rPr>
              <a:t>groups. There</a:t>
            </a:r>
            <a:r>
              <a:rPr lang="en-US" sz="1800" spc="-35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was</a:t>
            </a:r>
            <a:r>
              <a:rPr lang="en-US" sz="1800" spc="-15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a</a:t>
            </a:r>
            <a:r>
              <a:rPr lang="en-US" sz="1800" spc="-15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need</a:t>
            </a:r>
            <a:r>
              <a:rPr lang="en-US" sz="1800" spc="-45" dirty="0">
                <a:latin typeface="Carlito"/>
                <a:cs typeface="Carlito"/>
              </a:rPr>
              <a:t> </a:t>
            </a:r>
            <a:r>
              <a:rPr lang="en-US" sz="1800" spc="-5" dirty="0">
                <a:latin typeface="Carlito"/>
                <a:cs typeface="Carlito"/>
              </a:rPr>
              <a:t>for</a:t>
            </a:r>
            <a:r>
              <a:rPr lang="en-US" sz="1800" spc="-25" dirty="0">
                <a:latin typeface="Carlito"/>
                <a:cs typeface="Carlito"/>
              </a:rPr>
              <a:t> </a:t>
            </a:r>
            <a:r>
              <a:rPr lang="en-US" sz="1800" spc="-5" dirty="0">
                <a:latin typeface="Carlito"/>
                <a:cs typeface="Carlito"/>
              </a:rPr>
              <a:t>uniformity</a:t>
            </a:r>
            <a:r>
              <a:rPr lang="en-US" sz="1800" spc="-45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in</a:t>
            </a:r>
            <a:r>
              <a:rPr lang="en-US" sz="1800" spc="-20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the</a:t>
            </a:r>
            <a:r>
              <a:rPr lang="en-US" sz="1800" spc="-10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lead</a:t>
            </a:r>
            <a:r>
              <a:rPr lang="en-US" sz="1800" spc="-20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data</a:t>
            </a:r>
            <a:r>
              <a:rPr lang="en-US" sz="1800" spc="-35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to  </a:t>
            </a:r>
            <a:r>
              <a:rPr lang="en-US" sz="1800" spc="-10" dirty="0">
                <a:latin typeface="Carlito"/>
                <a:cs typeface="Carlito"/>
              </a:rPr>
              <a:t>smoothly </a:t>
            </a:r>
            <a:r>
              <a:rPr lang="en-US" sz="1800" spc="-5" dirty="0">
                <a:latin typeface="Carlito"/>
                <a:cs typeface="Carlito"/>
              </a:rPr>
              <a:t>segment</a:t>
            </a:r>
            <a:r>
              <a:rPr lang="en-US" sz="1800" spc="-75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it.</a:t>
            </a:r>
          </a:p>
          <a:p>
            <a:pPr marL="12700" marR="32384" algn="just">
              <a:lnSpc>
                <a:spcPct val="116799"/>
              </a:lnSpc>
              <a:spcBef>
                <a:spcPts val="100"/>
              </a:spcBef>
              <a:tabLst>
                <a:tab pos="241300" algn="l"/>
              </a:tabLst>
            </a:pPr>
            <a:endParaRPr lang="en-US" sz="1800" dirty="0">
              <a:latin typeface="Carlito"/>
              <a:cs typeface="Carlito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7AEB72-D845-EDC5-625F-0C4DA0C0DDE3}"/>
              </a:ext>
            </a:extLst>
          </p:cNvPr>
          <p:cNvSpPr txBox="1"/>
          <p:nvPr/>
        </p:nvSpPr>
        <p:spPr>
          <a:xfrm>
            <a:off x="-3" y="4436211"/>
            <a:ext cx="11310938" cy="720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0" marR="48260" indent="-228600">
              <a:lnSpc>
                <a:spcPct val="117000"/>
              </a:lnSpc>
              <a:spcBef>
                <a:spcPts val="10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lang="en-US" b="1" dirty="0">
                <a:solidFill>
                  <a:schemeClr val="bg1"/>
                </a:solidFill>
                <a:highlight>
                  <a:srgbClr val="808080"/>
                </a:highlight>
                <a:latin typeface="Futura Bk BT" panose="020B0502020204020303" pitchFamily="34" charset="0"/>
              </a:rPr>
              <a:t>Creating the segmentations</a:t>
            </a:r>
            <a:r>
              <a:rPr lang="en-US" sz="1800" spc="-5" dirty="0">
                <a:latin typeface="Carlito"/>
                <a:cs typeface="Carlito"/>
              </a:rPr>
              <a:t>: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We created the</a:t>
            </a:r>
            <a:r>
              <a:rPr lang="en-US" sz="1800" spc="-160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broad  </a:t>
            </a:r>
            <a:r>
              <a:rPr lang="en-US" sz="1800" spc="-10" dirty="0">
                <a:latin typeface="Futura Bk BT" panose="020B0502020204020303" pitchFamily="34" charset="0"/>
                <a:cs typeface="Carlito"/>
              </a:rPr>
              <a:t>segmentations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and </a:t>
            </a:r>
            <a:r>
              <a:rPr lang="en-US" sz="1800" spc="-10" dirty="0">
                <a:latin typeface="Futura Bk BT" panose="020B0502020204020303" pitchFamily="34" charset="0"/>
                <a:cs typeface="Carlito"/>
              </a:rPr>
              <a:t>sub-segments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within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them.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We  also defined the order and criteria on which the  lead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database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would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be</a:t>
            </a:r>
            <a:r>
              <a:rPr lang="en-US" sz="1800" spc="-120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segmented</a:t>
            </a:r>
            <a:r>
              <a:rPr lang="en-US" sz="1800" spc="-5" dirty="0">
                <a:latin typeface="Carlito"/>
                <a:cs typeface="Carlito"/>
              </a:rPr>
              <a:t>.</a:t>
            </a:r>
            <a:endParaRPr lang="en-US" sz="1800" dirty="0">
              <a:latin typeface="Carlito"/>
              <a:cs typeface="Carlito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48EE4F9-CDC8-F314-019F-95275C263BC4}"/>
              </a:ext>
            </a:extLst>
          </p:cNvPr>
          <p:cNvSpPr txBox="1"/>
          <p:nvPr/>
        </p:nvSpPr>
        <p:spPr>
          <a:xfrm>
            <a:off x="-3" y="5144499"/>
            <a:ext cx="12072939" cy="720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0" marR="5080" indent="-228600">
              <a:lnSpc>
                <a:spcPct val="117000"/>
              </a:lnSpc>
              <a:spcBef>
                <a:spcPts val="10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lang="en-US" b="1" dirty="0">
                <a:solidFill>
                  <a:schemeClr val="bg1"/>
                </a:solidFill>
                <a:highlight>
                  <a:srgbClr val="808080"/>
                </a:highlight>
                <a:latin typeface="Futura Bk BT" panose="020B0502020204020303" pitchFamily="34" charset="0"/>
              </a:rPr>
              <a:t>Creating templates</a:t>
            </a:r>
            <a:r>
              <a:rPr lang="en-US" sz="1800" spc="-5" dirty="0">
                <a:latin typeface="Carlito"/>
                <a:cs typeface="Carlito"/>
              </a:rPr>
              <a:t>: </a:t>
            </a:r>
            <a:r>
              <a:rPr lang="en-US" sz="1800" dirty="0">
                <a:latin typeface="Carlito"/>
                <a:cs typeface="Carlito"/>
              </a:rPr>
              <a:t>After this </a:t>
            </a:r>
            <a:r>
              <a:rPr lang="en-US" sz="1800" spc="-5" dirty="0">
                <a:latin typeface="Carlito"/>
                <a:cs typeface="Carlito"/>
              </a:rPr>
              <a:t>ArkenTech Solutions  </a:t>
            </a:r>
            <a:r>
              <a:rPr lang="en-US" sz="1800" dirty="0">
                <a:latin typeface="Carlito"/>
                <a:cs typeface="Carlito"/>
              </a:rPr>
              <a:t>developed</a:t>
            </a:r>
            <a:r>
              <a:rPr lang="en-US" sz="1800" spc="-40" dirty="0">
                <a:latin typeface="Carlito"/>
                <a:cs typeface="Carlito"/>
              </a:rPr>
              <a:t> </a:t>
            </a:r>
            <a:r>
              <a:rPr lang="en-US" sz="1800" spc="-5" dirty="0">
                <a:latin typeface="Carlito"/>
                <a:cs typeface="Carlito"/>
              </a:rPr>
              <a:t>responsive</a:t>
            </a:r>
            <a:r>
              <a:rPr lang="en-US" sz="1800" spc="-50" dirty="0">
                <a:latin typeface="Carlito"/>
                <a:cs typeface="Carlito"/>
              </a:rPr>
              <a:t> </a:t>
            </a:r>
            <a:r>
              <a:rPr lang="en-US" sz="1800" spc="-5" dirty="0">
                <a:latin typeface="Carlito"/>
                <a:cs typeface="Carlito"/>
              </a:rPr>
              <a:t>templates</a:t>
            </a:r>
            <a:r>
              <a:rPr lang="en-US" sz="1800" spc="-55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which</a:t>
            </a:r>
            <a:r>
              <a:rPr lang="en-US" sz="1800" spc="-20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were</a:t>
            </a:r>
            <a:r>
              <a:rPr lang="en-US" sz="1800" spc="-40" dirty="0">
                <a:latin typeface="Carlito"/>
                <a:cs typeface="Carlito"/>
              </a:rPr>
              <a:t> </a:t>
            </a:r>
            <a:r>
              <a:rPr lang="en-US" sz="1800" spc="-5" dirty="0">
                <a:latin typeface="Carlito"/>
                <a:cs typeface="Carlito"/>
              </a:rPr>
              <a:t>used</a:t>
            </a:r>
            <a:r>
              <a:rPr lang="en-US" sz="1800" spc="-30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in  </a:t>
            </a:r>
            <a:r>
              <a:rPr lang="en-US" sz="1800" spc="-5" dirty="0">
                <a:latin typeface="Carlito"/>
                <a:cs typeface="Carlito"/>
              </a:rPr>
              <a:t>marketing initiatives catering </a:t>
            </a:r>
            <a:r>
              <a:rPr lang="en-US" sz="1800" dirty="0">
                <a:latin typeface="Carlito"/>
                <a:cs typeface="Carlito"/>
              </a:rPr>
              <a:t>to multiple  geographies,</a:t>
            </a:r>
            <a:r>
              <a:rPr lang="en-US" sz="1800" spc="-40" dirty="0">
                <a:latin typeface="Carlito"/>
                <a:cs typeface="Carlito"/>
              </a:rPr>
              <a:t> </a:t>
            </a:r>
            <a:r>
              <a:rPr lang="en-US" sz="1800" spc="-5" dirty="0">
                <a:latin typeface="Carlito"/>
                <a:cs typeface="Carlito"/>
              </a:rPr>
              <a:t>industry</a:t>
            </a:r>
            <a:r>
              <a:rPr lang="en-US" sz="1800" spc="-50" dirty="0">
                <a:latin typeface="Carlito"/>
                <a:cs typeface="Carlito"/>
              </a:rPr>
              <a:t> </a:t>
            </a:r>
            <a:r>
              <a:rPr lang="en-US" sz="1800" spc="-5" dirty="0">
                <a:latin typeface="Carlito"/>
                <a:cs typeface="Carlito"/>
              </a:rPr>
              <a:t>lines,</a:t>
            </a:r>
            <a:r>
              <a:rPr lang="en-US" sz="1800" spc="-45" dirty="0">
                <a:latin typeface="Carlito"/>
                <a:cs typeface="Carlito"/>
              </a:rPr>
              <a:t> </a:t>
            </a:r>
            <a:r>
              <a:rPr lang="en-US" sz="1800" dirty="0">
                <a:latin typeface="Carlito"/>
                <a:cs typeface="Carlito"/>
              </a:rPr>
              <a:t>and</a:t>
            </a:r>
            <a:r>
              <a:rPr lang="en-US" sz="1800" spc="-20" dirty="0">
                <a:latin typeface="Carlito"/>
                <a:cs typeface="Carlito"/>
              </a:rPr>
              <a:t> </a:t>
            </a:r>
            <a:r>
              <a:rPr lang="en-US" sz="1800" spc="-5" dirty="0">
                <a:latin typeface="Carlito"/>
                <a:cs typeface="Carlito"/>
              </a:rPr>
              <a:t>product</a:t>
            </a:r>
            <a:r>
              <a:rPr lang="en-US" sz="1800" spc="-60" dirty="0">
                <a:latin typeface="Carlito"/>
                <a:cs typeface="Carlito"/>
              </a:rPr>
              <a:t> </a:t>
            </a:r>
            <a:r>
              <a:rPr lang="en-US" sz="1800" spc="-5" dirty="0">
                <a:latin typeface="Carlito"/>
                <a:cs typeface="Carlito"/>
              </a:rPr>
              <a:t>families.</a:t>
            </a:r>
            <a:endParaRPr lang="en-US" sz="1800" dirty="0">
              <a:latin typeface="Carlito"/>
              <a:cs typeface="Carlito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E4397A-95EF-DC62-2297-1D378EA4C1B6}"/>
              </a:ext>
            </a:extLst>
          </p:cNvPr>
          <p:cNvSpPr txBox="1"/>
          <p:nvPr/>
        </p:nvSpPr>
        <p:spPr>
          <a:xfrm>
            <a:off x="0" y="5813547"/>
            <a:ext cx="11839575" cy="1044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0" marR="17780" indent="-228600">
              <a:lnSpc>
                <a:spcPct val="117100"/>
              </a:lnSpc>
              <a:spcBef>
                <a:spcPts val="100"/>
              </a:spcBef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lang="en-US" b="1" dirty="0">
                <a:solidFill>
                  <a:schemeClr val="bg1"/>
                </a:solidFill>
                <a:highlight>
                  <a:srgbClr val="808080"/>
                </a:highlight>
                <a:latin typeface="Futura Bk BT" panose="020B0502020204020303" pitchFamily="34" charset="0"/>
              </a:rPr>
              <a:t>Preparing dynamic content</a:t>
            </a:r>
            <a:r>
              <a:rPr lang="en-US" sz="1800" spc="-5" dirty="0">
                <a:latin typeface="Carlito"/>
                <a:cs typeface="Carlito"/>
              </a:rPr>
              <a:t>: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Based on the above  parameters the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dynamic content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was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prepared. 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While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creating </a:t>
            </a:r>
            <a:r>
              <a:rPr lang="en-US" sz="1800" spc="-10" dirty="0">
                <a:latin typeface="Futura Bk BT" panose="020B0502020204020303" pitchFamily="34" charset="0"/>
                <a:cs typeface="Carlito"/>
              </a:rPr>
              <a:t>segmentations,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it was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ensured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that  the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segments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are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mutually exclusive. Dynamic  content</a:t>
            </a:r>
            <a:r>
              <a:rPr lang="en-US" sz="1800" spc="-60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was</a:t>
            </a:r>
            <a:r>
              <a:rPr lang="en-US" sz="1800" spc="-35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defined</a:t>
            </a:r>
            <a:r>
              <a:rPr lang="en-US" sz="1800" spc="-50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for</a:t>
            </a:r>
            <a:r>
              <a:rPr lang="en-US" sz="1800" spc="-40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each</a:t>
            </a:r>
            <a:r>
              <a:rPr lang="en-US" sz="1800" spc="-40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segment</a:t>
            </a:r>
            <a:r>
              <a:rPr lang="en-US" sz="1800" spc="-50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and</a:t>
            </a:r>
            <a:r>
              <a:rPr lang="en-US" sz="1800" spc="-20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the</a:t>
            </a:r>
            <a:r>
              <a:rPr lang="en-US" sz="1800" spc="-15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basic 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content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was </a:t>
            </a:r>
            <a:r>
              <a:rPr lang="en-US" sz="1800" spc="-5" dirty="0">
                <a:latin typeface="Futura Bk BT" panose="020B0502020204020303" pitchFamily="34" charset="0"/>
                <a:cs typeface="Carlito"/>
              </a:rPr>
              <a:t>used for </a:t>
            </a:r>
            <a:r>
              <a:rPr lang="en-US" sz="1800" dirty="0">
                <a:latin typeface="Futura Bk BT" panose="020B0502020204020303" pitchFamily="34" charset="0"/>
                <a:cs typeface="Carlito"/>
              </a:rPr>
              <a:t>default</a:t>
            </a:r>
            <a:r>
              <a:rPr lang="en-US" sz="1800" spc="-165" dirty="0">
                <a:latin typeface="Futura Bk BT" panose="020B0502020204020303" pitchFamily="34" charset="0"/>
                <a:cs typeface="Carlito"/>
              </a:rPr>
              <a:t> </a:t>
            </a:r>
            <a:r>
              <a:rPr lang="en-US" sz="1800" spc="-10" dirty="0">
                <a:latin typeface="Futura Bk BT" panose="020B0502020204020303" pitchFamily="34" charset="0"/>
                <a:cs typeface="Carlito"/>
              </a:rPr>
              <a:t>segments.</a:t>
            </a:r>
            <a:endParaRPr lang="en-US" sz="1800" dirty="0">
              <a:latin typeface="Futura Bk BT" panose="020B0502020204020303" pitchFamily="34" charset="0"/>
              <a:cs typeface="Carli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14053E-4E6D-5730-5B6E-E6E73AB26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607" y="15466"/>
            <a:ext cx="1661968" cy="66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45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74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75612A-E62F-ACAF-F856-E942D2891D20}"/>
              </a:ext>
            </a:extLst>
          </p:cNvPr>
          <p:cNvSpPr txBox="1"/>
          <p:nvPr/>
        </p:nvSpPr>
        <p:spPr>
          <a:xfrm>
            <a:off x="0" y="224909"/>
            <a:ext cx="3686175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600" b="1" spc="-5" dirty="0">
                <a:solidFill>
                  <a:srgbClr val="1F477B"/>
                </a:solidFill>
                <a:latin typeface="Futura Bk BT" panose="020B0502020204020303" pitchFamily="34" charset="0"/>
                <a:cs typeface="Carlito"/>
              </a:rPr>
              <a:t>Business</a:t>
            </a:r>
            <a:r>
              <a:rPr lang="en-IN" sz="3600" b="1" spc="-114" dirty="0">
                <a:solidFill>
                  <a:srgbClr val="1F477B"/>
                </a:solidFill>
                <a:latin typeface="Futura Bk BT" panose="020B0502020204020303" pitchFamily="34" charset="0"/>
                <a:cs typeface="Carlito"/>
              </a:rPr>
              <a:t> </a:t>
            </a:r>
            <a:r>
              <a:rPr lang="en-IN" sz="3600" b="1" dirty="0">
                <a:solidFill>
                  <a:srgbClr val="1F477B"/>
                </a:solidFill>
                <a:latin typeface="Futura Bk BT" panose="020B0502020204020303" pitchFamily="34" charset="0"/>
                <a:cs typeface="Carlito"/>
              </a:rPr>
              <a:t>Benefits</a:t>
            </a:r>
            <a:endParaRPr lang="en-IN" sz="3600" b="1" dirty="0">
              <a:latin typeface="Futura Bk BT" panose="020B0502020204020303" pitchFamily="34" charset="0"/>
              <a:cs typeface="Carli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603BD6-1EEB-6BC3-4004-50FB95D774A4}"/>
              </a:ext>
            </a:extLst>
          </p:cNvPr>
          <p:cNvSpPr txBox="1"/>
          <p:nvPr/>
        </p:nvSpPr>
        <p:spPr>
          <a:xfrm>
            <a:off x="0" y="1411136"/>
            <a:ext cx="5619751" cy="169257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12700" marR="62230">
              <a:lnSpc>
                <a:spcPct val="116900"/>
              </a:lnSpc>
              <a:spcBef>
                <a:spcPts val="95"/>
              </a:spcBef>
              <a:tabLst>
                <a:tab pos="240665" algn="l"/>
                <a:tab pos="241300" algn="l"/>
              </a:tabLst>
            </a:pPr>
            <a:r>
              <a:rPr lang="en-US" b="1" spc="-5" dirty="0">
                <a:latin typeface="Carlito"/>
                <a:cs typeface="Carlito"/>
              </a:rPr>
              <a:t>Reduced efforts </a:t>
            </a:r>
            <a:r>
              <a:rPr lang="en-US" b="1" dirty="0">
                <a:latin typeface="Carlito"/>
                <a:cs typeface="Carlito"/>
              </a:rPr>
              <a:t>with </a:t>
            </a:r>
            <a:r>
              <a:rPr lang="en-US" b="1" spc="-5" dirty="0">
                <a:latin typeface="Carlito"/>
                <a:cs typeface="Carlito"/>
              </a:rPr>
              <a:t>dynamic content for </a:t>
            </a:r>
            <a:r>
              <a:rPr lang="en-US" b="1" dirty="0">
                <a:latin typeface="Carlito"/>
                <a:cs typeface="Carlito"/>
              </a:rPr>
              <a:t>varied  </a:t>
            </a:r>
            <a:r>
              <a:rPr lang="en-US" b="1" spc="-5" dirty="0">
                <a:latin typeface="Carlito"/>
                <a:cs typeface="Carlito"/>
              </a:rPr>
              <a:t>audience</a:t>
            </a:r>
            <a:r>
              <a:rPr lang="en-US" spc="-5" dirty="0">
                <a:latin typeface="Carlito"/>
                <a:cs typeface="Carlito"/>
              </a:rPr>
              <a:t>:</a:t>
            </a:r>
            <a:r>
              <a:rPr lang="en-US" spc="-50" dirty="0">
                <a:latin typeface="Carlito"/>
                <a:cs typeface="Carlito"/>
              </a:rPr>
              <a:t> </a:t>
            </a:r>
            <a:r>
              <a:rPr lang="en-US" spc="-5" dirty="0">
                <a:latin typeface="Carlito"/>
                <a:cs typeface="Carlito"/>
              </a:rPr>
              <a:t>Segmenting</a:t>
            </a:r>
            <a:r>
              <a:rPr lang="en-US" spc="-65" dirty="0">
                <a:latin typeface="Carlito"/>
                <a:cs typeface="Carlito"/>
              </a:rPr>
              <a:t> </a:t>
            </a:r>
            <a:r>
              <a:rPr lang="en-US" dirty="0">
                <a:latin typeface="Carlito"/>
                <a:cs typeface="Carlito"/>
              </a:rPr>
              <a:t>the</a:t>
            </a:r>
            <a:r>
              <a:rPr lang="en-US" spc="-40" dirty="0">
                <a:latin typeface="Carlito"/>
                <a:cs typeface="Carlito"/>
              </a:rPr>
              <a:t> </a:t>
            </a:r>
            <a:r>
              <a:rPr lang="en-US" spc="-5" dirty="0">
                <a:latin typeface="Carlito"/>
                <a:cs typeface="Carlito"/>
              </a:rPr>
              <a:t>content</a:t>
            </a:r>
            <a:r>
              <a:rPr lang="en-US" spc="-60" dirty="0">
                <a:latin typeface="Carlito"/>
                <a:cs typeface="Carlito"/>
              </a:rPr>
              <a:t> </a:t>
            </a:r>
            <a:r>
              <a:rPr lang="en-US" spc="-5" dirty="0">
                <a:latin typeface="Carlito"/>
                <a:cs typeface="Carlito"/>
              </a:rPr>
              <a:t>blocks</a:t>
            </a:r>
            <a:r>
              <a:rPr lang="en-US" spc="-40" dirty="0">
                <a:latin typeface="Carlito"/>
                <a:cs typeface="Carlito"/>
              </a:rPr>
              <a:t> </a:t>
            </a:r>
            <a:r>
              <a:rPr lang="en-US" dirty="0">
                <a:latin typeface="Carlito"/>
                <a:cs typeface="Carlito"/>
              </a:rPr>
              <a:t>and</a:t>
            </a:r>
            <a:r>
              <a:rPr lang="en-US" spc="-20" dirty="0">
                <a:latin typeface="Carlito"/>
                <a:cs typeface="Carlito"/>
              </a:rPr>
              <a:t> </a:t>
            </a:r>
            <a:r>
              <a:rPr lang="en-US" spc="-5" dirty="0">
                <a:latin typeface="Carlito"/>
                <a:cs typeface="Carlito"/>
              </a:rPr>
              <a:t>using  snippets</a:t>
            </a:r>
            <a:r>
              <a:rPr lang="en-US" spc="-50" dirty="0">
                <a:latin typeface="Carlito"/>
                <a:cs typeface="Carlito"/>
              </a:rPr>
              <a:t> </a:t>
            </a:r>
            <a:r>
              <a:rPr lang="en-US" dirty="0">
                <a:latin typeface="Carlito"/>
                <a:cs typeface="Carlito"/>
              </a:rPr>
              <a:t>with</a:t>
            </a:r>
            <a:r>
              <a:rPr lang="en-US" spc="-30" dirty="0">
                <a:latin typeface="Carlito"/>
                <a:cs typeface="Carlito"/>
              </a:rPr>
              <a:t> </a:t>
            </a:r>
            <a:r>
              <a:rPr lang="en-US" spc="-10" dirty="0">
                <a:latin typeface="Carlito"/>
                <a:cs typeface="Carlito"/>
              </a:rPr>
              <a:t>segmentations</a:t>
            </a:r>
            <a:r>
              <a:rPr lang="en-US" spc="-50" dirty="0">
                <a:latin typeface="Carlito"/>
                <a:cs typeface="Carlito"/>
              </a:rPr>
              <a:t> </a:t>
            </a:r>
            <a:r>
              <a:rPr lang="en-US" dirty="0">
                <a:latin typeface="Carlito"/>
                <a:cs typeface="Carlito"/>
              </a:rPr>
              <a:t>ensured</a:t>
            </a:r>
            <a:r>
              <a:rPr lang="en-US" spc="-65" dirty="0">
                <a:latin typeface="Carlito"/>
                <a:cs typeface="Carlito"/>
              </a:rPr>
              <a:t> </a:t>
            </a:r>
            <a:r>
              <a:rPr lang="en-US" dirty="0">
                <a:latin typeface="Carlito"/>
                <a:cs typeface="Carlito"/>
              </a:rPr>
              <a:t>a</a:t>
            </a:r>
            <a:r>
              <a:rPr lang="en-US" spc="-5" dirty="0">
                <a:latin typeface="Carlito"/>
                <a:cs typeface="Carlito"/>
              </a:rPr>
              <a:t> single</a:t>
            </a:r>
            <a:r>
              <a:rPr lang="en-US" spc="-45" dirty="0">
                <a:latin typeface="Carlito"/>
                <a:cs typeface="Carlito"/>
              </a:rPr>
              <a:t> </a:t>
            </a:r>
            <a:r>
              <a:rPr lang="en-US" dirty="0">
                <a:latin typeface="Carlito"/>
                <a:cs typeface="Carlito"/>
              </a:rPr>
              <a:t>piece  of </a:t>
            </a:r>
            <a:r>
              <a:rPr lang="en-US" spc="-10" dirty="0">
                <a:latin typeface="Carlito"/>
                <a:cs typeface="Carlito"/>
              </a:rPr>
              <a:t>communication </a:t>
            </a:r>
            <a:r>
              <a:rPr lang="en-US" spc="-5" dirty="0">
                <a:latin typeface="Carlito"/>
                <a:cs typeface="Carlito"/>
              </a:rPr>
              <a:t>tailored for </a:t>
            </a:r>
            <a:r>
              <a:rPr lang="en-US" dirty="0">
                <a:latin typeface="Carlito"/>
                <a:cs typeface="Carlito"/>
              </a:rPr>
              <a:t>a varied audience  thereby </a:t>
            </a:r>
            <a:r>
              <a:rPr lang="en-US" spc="-5" dirty="0">
                <a:latin typeface="Carlito"/>
                <a:cs typeface="Carlito"/>
              </a:rPr>
              <a:t>minimizing </a:t>
            </a:r>
            <a:r>
              <a:rPr lang="en-US" dirty="0">
                <a:latin typeface="Carlito"/>
                <a:cs typeface="Carlito"/>
              </a:rPr>
              <a:t>the </a:t>
            </a:r>
            <a:r>
              <a:rPr lang="en-US" spc="-5" dirty="0">
                <a:latin typeface="Carlito"/>
                <a:cs typeface="Carlito"/>
              </a:rPr>
              <a:t>designing</a:t>
            </a:r>
            <a:r>
              <a:rPr lang="en-US" spc="-150" dirty="0">
                <a:latin typeface="Carlito"/>
                <a:cs typeface="Carlito"/>
              </a:rPr>
              <a:t> </a:t>
            </a:r>
            <a:r>
              <a:rPr lang="en-US" dirty="0">
                <a:latin typeface="Carlito"/>
                <a:cs typeface="Carlito"/>
              </a:rPr>
              <a:t>efforts.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4CAF1F-8080-95C2-FA7F-43CAE92CF650}"/>
              </a:ext>
            </a:extLst>
          </p:cNvPr>
          <p:cNvSpPr txBox="1"/>
          <p:nvPr/>
        </p:nvSpPr>
        <p:spPr>
          <a:xfrm>
            <a:off x="-1" y="4135602"/>
            <a:ext cx="5619751" cy="170540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12700" marR="80645">
              <a:lnSpc>
                <a:spcPct val="117300"/>
              </a:lnSpc>
              <a:spcBef>
                <a:spcPts val="95"/>
              </a:spcBef>
              <a:tabLst>
                <a:tab pos="240665" algn="l"/>
                <a:tab pos="241300" algn="l"/>
              </a:tabLst>
            </a:pPr>
            <a:r>
              <a:rPr lang="en-US" b="1" dirty="0">
                <a:latin typeface="Carlito"/>
                <a:cs typeface="Carlito"/>
              </a:rPr>
              <a:t>Better </a:t>
            </a:r>
            <a:r>
              <a:rPr lang="en-US" b="1" spc="-5" dirty="0">
                <a:latin typeface="Carlito"/>
                <a:cs typeface="Carlito"/>
              </a:rPr>
              <a:t>usage of Marketo</a:t>
            </a:r>
            <a:r>
              <a:rPr lang="en-US" spc="-5" dirty="0">
                <a:latin typeface="Carlito"/>
                <a:cs typeface="Carlito"/>
              </a:rPr>
              <a:t>: ArkenTech Solutions</a:t>
            </a:r>
            <a:r>
              <a:rPr lang="en-US" dirty="0">
                <a:latin typeface="Carlito"/>
                <a:cs typeface="Carlito"/>
              </a:rPr>
              <a:t> enabled proper and </a:t>
            </a:r>
            <a:r>
              <a:rPr lang="en-US" spc="-5" dirty="0">
                <a:latin typeface="Carlito"/>
                <a:cs typeface="Carlito"/>
              </a:rPr>
              <a:t>smooth use </a:t>
            </a:r>
            <a:r>
              <a:rPr lang="en-US" dirty="0">
                <a:latin typeface="Carlito"/>
                <a:cs typeface="Carlito"/>
              </a:rPr>
              <a:t>of smart </a:t>
            </a:r>
            <a:r>
              <a:rPr lang="en-US" spc="-10" dirty="0">
                <a:latin typeface="Carlito"/>
                <a:cs typeface="Carlito"/>
              </a:rPr>
              <a:t>campaigns, </a:t>
            </a:r>
            <a:r>
              <a:rPr lang="en-US" dirty="0">
                <a:latin typeface="Carlito"/>
                <a:cs typeface="Carlito"/>
              </a:rPr>
              <a:t>which  run much </a:t>
            </a:r>
            <a:r>
              <a:rPr lang="en-US" spc="-5" dirty="0">
                <a:latin typeface="Carlito"/>
                <a:cs typeface="Carlito"/>
              </a:rPr>
              <a:t>faster </a:t>
            </a:r>
            <a:r>
              <a:rPr lang="en-US" dirty="0">
                <a:latin typeface="Carlito"/>
                <a:cs typeface="Carlito"/>
              </a:rPr>
              <a:t>with the</a:t>
            </a:r>
            <a:r>
              <a:rPr lang="en-US" spc="-185" dirty="0">
                <a:latin typeface="Carlito"/>
                <a:cs typeface="Carlito"/>
              </a:rPr>
              <a:t> </a:t>
            </a:r>
            <a:r>
              <a:rPr lang="en-US" spc="-10" dirty="0">
                <a:latin typeface="Carlito"/>
                <a:cs typeface="Carlito"/>
              </a:rPr>
              <a:t>use </a:t>
            </a:r>
            <a:r>
              <a:rPr lang="en-US" dirty="0">
                <a:latin typeface="Carlito"/>
                <a:cs typeface="Carlito"/>
              </a:rPr>
              <a:t>of </a:t>
            </a:r>
            <a:r>
              <a:rPr lang="en-US" spc="-5" dirty="0">
                <a:latin typeface="Carlito"/>
                <a:cs typeface="Carlito"/>
              </a:rPr>
              <a:t>right </a:t>
            </a:r>
            <a:r>
              <a:rPr lang="en-US" spc="-10" dirty="0">
                <a:latin typeface="Carlito"/>
                <a:cs typeface="Carlito"/>
              </a:rPr>
              <a:t>segmentation </a:t>
            </a:r>
            <a:r>
              <a:rPr lang="en-US" spc="-5" dirty="0">
                <a:latin typeface="Carlito"/>
                <a:cs typeface="Carlito"/>
              </a:rPr>
              <a:t>techniques.</a:t>
            </a:r>
          </a:p>
          <a:p>
            <a:pPr marL="12700" marR="80645">
              <a:lnSpc>
                <a:spcPct val="117300"/>
              </a:lnSpc>
              <a:spcBef>
                <a:spcPts val="95"/>
              </a:spcBef>
              <a:tabLst>
                <a:tab pos="240665" algn="l"/>
                <a:tab pos="241300" algn="l"/>
              </a:tabLst>
            </a:pPr>
            <a:endParaRPr lang="en-US" dirty="0">
              <a:latin typeface="Carlito"/>
              <a:cs typeface="Carli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8401BE-9A0A-48C2-9194-D1903D47E847}"/>
              </a:ext>
            </a:extLst>
          </p:cNvPr>
          <p:cNvSpPr txBox="1"/>
          <p:nvPr/>
        </p:nvSpPr>
        <p:spPr>
          <a:xfrm>
            <a:off x="6010275" y="1411136"/>
            <a:ext cx="6181725" cy="169257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12700" marR="12700">
              <a:lnSpc>
                <a:spcPct val="116900"/>
              </a:lnSpc>
              <a:spcBef>
                <a:spcPts val="105"/>
              </a:spcBef>
              <a:tabLst>
                <a:tab pos="240665" algn="l"/>
                <a:tab pos="241300" algn="l"/>
              </a:tabLst>
            </a:pPr>
            <a:r>
              <a:rPr lang="en-US" b="1" spc="-5" dirty="0">
                <a:latin typeface="Carlito"/>
                <a:cs typeface="Carlito"/>
              </a:rPr>
              <a:t>Improved reporting</a:t>
            </a:r>
            <a:r>
              <a:rPr lang="en-US" spc="-5" dirty="0">
                <a:latin typeface="Carlito"/>
                <a:cs typeface="Carlito"/>
              </a:rPr>
              <a:t>: Effective </a:t>
            </a:r>
            <a:r>
              <a:rPr lang="en-US" spc="-10" dirty="0">
                <a:latin typeface="Carlito"/>
                <a:cs typeface="Carlito"/>
              </a:rPr>
              <a:t>segmentation </a:t>
            </a:r>
            <a:r>
              <a:rPr lang="en-US" dirty="0">
                <a:latin typeface="Carlito"/>
                <a:cs typeface="Carlito"/>
              </a:rPr>
              <a:t>enabled deeper level of </a:t>
            </a:r>
            <a:r>
              <a:rPr lang="en-US" spc="-5" dirty="0">
                <a:latin typeface="Carlito"/>
                <a:cs typeface="Carlito"/>
              </a:rPr>
              <a:t>reporting, </a:t>
            </a:r>
            <a:r>
              <a:rPr lang="en-US" dirty="0">
                <a:latin typeface="Carlito"/>
                <a:cs typeface="Carlito"/>
              </a:rPr>
              <a:t>which helped in </a:t>
            </a:r>
            <a:r>
              <a:rPr lang="en-US" spc="-5" dirty="0">
                <a:latin typeface="Carlito"/>
                <a:cs typeface="Carlito"/>
              </a:rPr>
              <a:t>shaping </a:t>
            </a:r>
            <a:r>
              <a:rPr lang="en-US" dirty="0">
                <a:latin typeface="Carlito"/>
                <a:cs typeface="Carlito"/>
              </a:rPr>
              <a:t>the </a:t>
            </a:r>
            <a:r>
              <a:rPr lang="en-US" spc="-5" dirty="0">
                <a:latin typeface="Carlito"/>
                <a:cs typeface="Carlito"/>
              </a:rPr>
              <a:t>marketing </a:t>
            </a:r>
            <a:r>
              <a:rPr lang="en-US" dirty="0">
                <a:latin typeface="Carlito"/>
                <a:cs typeface="Carlito"/>
              </a:rPr>
              <a:t>approach on a </a:t>
            </a:r>
            <a:r>
              <a:rPr lang="en-US" spc="-5" dirty="0">
                <a:latin typeface="Carlito"/>
                <a:cs typeface="Carlito"/>
              </a:rPr>
              <a:t>segment  </a:t>
            </a:r>
            <a:r>
              <a:rPr lang="en-US" dirty="0">
                <a:latin typeface="Carlito"/>
                <a:cs typeface="Carlito"/>
              </a:rPr>
              <a:t>basis. </a:t>
            </a:r>
            <a:r>
              <a:rPr lang="en-US" spc="-5" dirty="0">
                <a:latin typeface="Carlito"/>
                <a:cs typeface="Carlito"/>
              </a:rPr>
              <a:t>The </a:t>
            </a:r>
            <a:r>
              <a:rPr lang="en-US" dirty="0">
                <a:latin typeface="Carlito"/>
                <a:cs typeface="Carlito"/>
              </a:rPr>
              <a:t>client was able to analyze the </a:t>
            </a:r>
            <a:r>
              <a:rPr lang="en-US" spc="-5" dirty="0">
                <a:latin typeface="Carlito"/>
                <a:cs typeface="Carlito"/>
              </a:rPr>
              <a:t>campaign  </a:t>
            </a:r>
            <a:r>
              <a:rPr lang="en-US" dirty="0">
                <a:latin typeface="Carlito"/>
                <a:cs typeface="Carlito"/>
              </a:rPr>
              <a:t>performance</a:t>
            </a:r>
            <a:r>
              <a:rPr lang="en-US" spc="-40" dirty="0">
                <a:latin typeface="Carlito"/>
                <a:cs typeface="Carlito"/>
              </a:rPr>
              <a:t> </a:t>
            </a:r>
            <a:r>
              <a:rPr lang="en-US" dirty="0">
                <a:latin typeface="Carlito"/>
                <a:cs typeface="Carlito"/>
              </a:rPr>
              <a:t>based</a:t>
            </a:r>
            <a:r>
              <a:rPr lang="en-US" spc="-50" dirty="0">
                <a:latin typeface="Carlito"/>
                <a:cs typeface="Carlito"/>
              </a:rPr>
              <a:t> </a:t>
            </a:r>
            <a:r>
              <a:rPr lang="en-US" dirty="0">
                <a:latin typeface="Carlito"/>
                <a:cs typeface="Carlito"/>
              </a:rPr>
              <a:t>on</a:t>
            </a:r>
            <a:r>
              <a:rPr lang="en-US" spc="-20" dirty="0">
                <a:latin typeface="Carlito"/>
                <a:cs typeface="Carlito"/>
              </a:rPr>
              <a:t> </a:t>
            </a:r>
            <a:r>
              <a:rPr lang="en-US" spc="-5" dirty="0">
                <a:latin typeface="Carlito"/>
                <a:cs typeface="Carlito"/>
              </a:rPr>
              <a:t>geography,</a:t>
            </a:r>
            <a:r>
              <a:rPr lang="en-US" spc="-50" dirty="0">
                <a:latin typeface="Carlito"/>
                <a:cs typeface="Carlito"/>
              </a:rPr>
              <a:t> </a:t>
            </a:r>
            <a:r>
              <a:rPr lang="en-US" spc="-5" dirty="0">
                <a:latin typeface="Carlito"/>
                <a:cs typeface="Carlito"/>
              </a:rPr>
              <a:t>industry,</a:t>
            </a:r>
            <a:r>
              <a:rPr lang="en-US" spc="-50" dirty="0">
                <a:latin typeface="Carlito"/>
                <a:cs typeface="Carlito"/>
              </a:rPr>
              <a:t> </a:t>
            </a:r>
            <a:r>
              <a:rPr lang="en-US" spc="-5" dirty="0">
                <a:latin typeface="Carlito"/>
                <a:cs typeface="Carlito"/>
              </a:rPr>
              <a:t>product  family </a:t>
            </a:r>
            <a:r>
              <a:rPr lang="en-US" dirty="0">
                <a:latin typeface="Carlito"/>
                <a:cs typeface="Carlito"/>
              </a:rPr>
              <a:t>or any other </a:t>
            </a:r>
            <a:r>
              <a:rPr lang="en-US" spc="-10" dirty="0">
                <a:latin typeface="Carlito"/>
                <a:cs typeface="Carlito"/>
              </a:rPr>
              <a:t>segmentation</a:t>
            </a:r>
            <a:r>
              <a:rPr lang="en-US" spc="-180" dirty="0">
                <a:latin typeface="Carlito"/>
                <a:cs typeface="Carlito"/>
              </a:rPr>
              <a:t> </a:t>
            </a:r>
            <a:r>
              <a:rPr lang="en-US" dirty="0">
                <a:latin typeface="Carlito"/>
                <a:cs typeface="Carlito"/>
              </a:rPr>
              <a:t>criteria.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099663-06B8-4166-D47C-E0B2807D9F90}"/>
              </a:ext>
            </a:extLst>
          </p:cNvPr>
          <p:cNvSpPr txBox="1"/>
          <p:nvPr/>
        </p:nvSpPr>
        <p:spPr>
          <a:xfrm>
            <a:off x="6010275" y="4146563"/>
            <a:ext cx="6181725" cy="169257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12700" marR="5080">
              <a:lnSpc>
                <a:spcPct val="117100"/>
              </a:lnSpc>
              <a:spcBef>
                <a:spcPts val="95"/>
              </a:spcBef>
              <a:tabLst>
                <a:tab pos="240665" algn="l"/>
                <a:tab pos="241300" algn="l"/>
              </a:tabLst>
            </a:pPr>
            <a:r>
              <a:rPr lang="en-US" b="1" spc="-5" dirty="0">
                <a:latin typeface="Carlito"/>
                <a:cs typeface="Carlito"/>
              </a:rPr>
              <a:t>Smoother</a:t>
            </a:r>
            <a:r>
              <a:rPr lang="en-US" b="1" spc="-45" dirty="0">
                <a:latin typeface="Carlito"/>
                <a:cs typeface="Carlito"/>
              </a:rPr>
              <a:t> </a:t>
            </a:r>
            <a:r>
              <a:rPr lang="en-US" b="1" spc="-5" dirty="0">
                <a:latin typeface="Carlito"/>
                <a:cs typeface="Carlito"/>
              </a:rPr>
              <a:t>and</a:t>
            </a:r>
            <a:r>
              <a:rPr lang="en-US" b="1" spc="-25" dirty="0">
                <a:latin typeface="Carlito"/>
                <a:cs typeface="Carlito"/>
              </a:rPr>
              <a:t> </a:t>
            </a:r>
            <a:r>
              <a:rPr lang="en-US" b="1" spc="-5" dirty="0">
                <a:latin typeface="Carlito"/>
                <a:cs typeface="Carlito"/>
              </a:rPr>
              <a:t>faster</a:t>
            </a:r>
            <a:r>
              <a:rPr lang="en-US" b="1" spc="-45" dirty="0">
                <a:latin typeface="Carlito"/>
                <a:cs typeface="Carlito"/>
              </a:rPr>
              <a:t> </a:t>
            </a:r>
            <a:r>
              <a:rPr lang="en-US" b="1" spc="-5" dirty="0">
                <a:latin typeface="Carlito"/>
                <a:cs typeface="Carlito"/>
              </a:rPr>
              <a:t>lead</a:t>
            </a:r>
            <a:r>
              <a:rPr lang="en-US" b="1" spc="-35" dirty="0">
                <a:latin typeface="Carlito"/>
                <a:cs typeface="Carlito"/>
              </a:rPr>
              <a:t> </a:t>
            </a:r>
            <a:r>
              <a:rPr lang="en-US" b="1" spc="-5" dirty="0">
                <a:latin typeface="Carlito"/>
                <a:cs typeface="Carlito"/>
              </a:rPr>
              <a:t>lifecycle</a:t>
            </a:r>
            <a:r>
              <a:rPr lang="en-US" spc="-5" dirty="0">
                <a:latin typeface="Carlito"/>
                <a:cs typeface="Carlito"/>
              </a:rPr>
              <a:t>:</a:t>
            </a:r>
            <a:r>
              <a:rPr lang="en-US" spc="-40" dirty="0">
                <a:latin typeface="Carlito"/>
                <a:cs typeface="Carlito"/>
              </a:rPr>
              <a:t> </a:t>
            </a:r>
            <a:r>
              <a:rPr lang="en-US" spc="-5" dirty="0">
                <a:latin typeface="Carlito"/>
                <a:cs typeface="Carlito"/>
              </a:rPr>
              <a:t>Cleaned-up</a:t>
            </a:r>
            <a:r>
              <a:rPr lang="en-US" spc="-50" dirty="0">
                <a:latin typeface="Carlito"/>
                <a:cs typeface="Carlito"/>
              </a:rPr>
              <a:t> </a:t>
            </a:r>
            <a:r>
              <a:rPr lang="en-US" dirty="0">
                <a:latin typeface="Carlito"/>
                <a:cs typeface="Carlito"/>
              </a:rPr>
              <a:t>data  and proper lead </a:t>
            </a:r>
            <a:r>
              <a:rPr lang="en-US" spc="-5" dirty="0">
                <a:latin typeface="Carlito"/>
                <a:cs typeface="Carlito"/>
              </a:rPr>
              <a:t>flow across segments </a:t>
            </a:r>
            <a:r>
              <a:rPr lang="en-US" dirty="0">
                <a:latin typeface="Carlito"/>
                <a:cs typeface="Carlito"/>
              </a:rPr>
              <a:t>ensured that  the lead </a:t>
            </a:r>
            <a:r>
              <a:rPr lang="en-US" spc="-5" dirty="0">
                <a:latin typeface="Carlito"/>
                <a:cs typeface="Carlito"/>
              </a:rPr>
              <a:t>lifecycle </a:t>
            </a:r>
            <a:r>
              <a:rPr lang="en-US" dirty="0">
                <a:latin typeface="Carlito"/>
                <a:cs typeface="Carlito"/>
              </a:rPr>
              <a:t>was </a:t>
            </a:r>
            <a:r>
              <a:rPr lang="en-US" spc="-5" dirty="0">
                <a:latin typeface="Carlito"/>
                <a:cs typeface="Carlito"/>
              </a:rPr>
              <a:t>planned </a:t>
            </a:r>
            <a:r>
              <a:rPr lang="en-US" dirty="0">
                <a:latin typeface="Carlito"/>
                <a:cs typeface="Carlito"/>
              </a:rPr>
              <a:t>out </a:t>
            </a:r>
            <a:r>
              <a:rPr lang="en-US" spc="-10" dirty="0">
                <a:latin typeface="Carlito"/>
                <a:cs typeface="Carlito"/>
              </a:rPr>
              <a:t>smoothly. </a:t>
            </a:r>
            <a:r>
              <a:rPr lang="en-US" dirty="0">
                <a:latin typeface="Carlito"/>
                <a:cs typeface="Carlito"/>
              </a:rPr>
              <a:t>List  creation </a:t>
            </a:r>
            <a:r>
              <a:rPr lang="en-US" spc="-5" dirty="0">
                <a:latin typeface="Carlito"/>
                <a:cs typeface="Carlito"/>
              </a:rPr>
              <a:t>for campaigns </a:t>
            </a:r>
            <a:r>
              <a:rPr lang="en-US" dirty="0">
                <a:latin typeface="Carlito"/>
                <a:cs typeface="Carlito"/>
              </a:rPr>
              <a:t>based on </a:t>
            </a:r>
            <a:r>
              <a:rPr lang="en-US" spc="-10" dirty="0">
                <a:latin typeface="Carlito"/>
                <a:cs typeface="Carlito"/>
              </a:rPr>
              <a:t>segments </a:t>
            </a:r>
            <a:r>
              <a:rPr lang="en-US" dirty="0">
                <a:latin typeface="Carlito"/>
                <a:cs typeface="Carlito"/>
              </a:rPr>
              <a:t>was  much </a:t>
            </a:r>
            <a:r>
              <a:rPr lang="en-US" spc="-5" dirty="0">
                <a:latin typeface="Carlito"/>
                <a:cs typeface="Carlito"/>
              </a:rPr>
              <a:t>faster </a:t>
            </a:r>
            <a:r>
              <a:rPr lang="en-US" dirty="0">
                <a:latin typeface="Carlito"/>
                <a:cs typeface="Carlito"/>
              </a:rPr>
              <a:t>than </a:t>
            </a:r>
            <a:r>
              <a:rPr lang="en-US" spc="-5" dirty="0">
                <a:latin typeface="Carlito"/>
                <a:cs typeface="Carlito"/>
              </a:rPr>
              <a:t>using </a:t>
            </a:r>
            <a:r>
              <a:rPr lang="en-US" dirty="0">
                <a:latin typeface="Carlito"/>
                <a:cs typeface="Carlito"/>
              </a:rPr>
              <a:t>normal </a:t>
            </a:r>
            <a:r>
              <a:rPr lang="en-US" spc="-5" dirty="0">
                <a:latin typeface="Carlito"/>
                <a:cs typeface="Carlito"/>
              </a:rPr>
              <a:t>filters </a:t>
            </a:r>
            <a:r>
              <a:rPr lang="en-US" dirty="0">
                <a:latin typeface="Carlito"/>
                <a:cs typeface="Carlito"/>
              </a:rPr>
              <a:t>in a smart campaign.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DC811D-E660-A4C8-3E6D-D35835066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898" y="102394"/>
            <a:ext cx="1661968" cy="66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78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A544AA-9AF6-865D-F5C9-BB6541D64986}"/>
              </a:ext>
            </a:extLst>
          </p:cNvPr>
          <p:cNvSpPr txBox="1"/>
          <p:nvPr/>
        </p:nvSpPr>
        <p:spPr>
          <a:xfrm>
            <a:off x="2562225" y="2133600"/>
            <a:ext cx="52288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800" dirty="0">
                <a:latin typeface="Futura Bk BT" panose="020B0502020204020303" pitchFamily="34" charset="0"/>
              </a:rPr>
              <a:t>Lets Work Together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4A97B-5BEA-BE61-BB79-D107F9695F93}"/>
              </a:ext>
            </a:extLst>
          </p:cNvPr>
          <p:cNvSpPr txBox="1"/>
          <p:nvPr/>
        </p:nvSpPr>
        <p:spPr>
          <a:xfrm>
            <a:off x="0" y="5408057"/>
            <a:ext cx="27241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1" dirty="0">
                <a:latin typeface="Futura Bk BT" panose="020B0502020204020303" pitchFamily="34" charset="0"/>
              </a:rPr>
              <a:t>Suite – 608-609</a:t>
            </a:r>
          </a:p>
          <a:p>
            <a:r>
              <a:rPr lang="en-IN" sz="1800" b="1" dirty="0" err="1">
                <a:latin typeface="Futura Bk BT" panose="020B0502020204020303" pitchFamily="34" charset="0"/>
              </a:rPr>
              <a:t>Lunkad</a:t>
            </a:r>
            <a:r>
              <a:rPr lang="en-IN" sz="1800" b="1" dirty="0">
                <a:latin typeface="Futura Bk BT" panose="020B0502020204020303" pitchFamily="34" charset="0"/>
              </a:rPr>
              <a:t> Sky Station</a:t>
            </a:r>
          </a:p>
          <a:p>
            <a:r>
              <a:rPr lang="en-IN" sz="1800" b="1" dirty="0" err="1">
                <a:latin typeface="Futura Bk BT" panose="020B0502020204020303" pitchFamily="34" charset="0"/>
              </a:rPr>
              <a:t>Viman</a:t>
            </a:r>
            <a:r>
              <a:rPr lang="en-IN" sz="1800" b="1" dirty="0">
                <a:latin typeface="Futura Bk BT" panose="020B0502020204020303" pitchFamily="34" charset="0"/>
              </a:rPr>
              <a:t> Nagar</a:t>
            </a:r>
          </a:p>
          <a:p>
            <a:r>
              <a:rPr lang="en-IN" sz="1800" b="1" dirty="0" err="1">
                <a:latin typeface="Futura Bk BT" panose="020B0502020204020303" pitchFamily="34" charset="0"/>
              </a:rPr>
              <a:t>Pune,Maharashtra</a:t>
            </a:r>
            <a:endParaRPr lang="en-IN" sz="1800" b="1" dirty="0">
              <a:latin typeface="Futura Bk BT" panose="020B05020202040203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EB3718-B70E-715B-D7B2-FE38BE124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040" y="102394"/>
            <a:ext cx="1661968" cy="66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47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857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Carlito</vt:lpstr>
      <vt:lpstr>Futura Bk BT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mehulpurohit1992@outlook.com</dc:creator>
  <cp:lastModifiedBy>mehulpurohit1992@outlook.com</cp:lastModifiedBy>
  <cp:revision>3</cp:revision>
  <dcterms:created xsi:type="dcterms:W3CDTF">2022-09-19T14:09:42Z</dcterms:created>
  <dcterms:modified xsi:type="dcterms:W3CDTF">2022-09-19T20:56:32Z</dcterms:modified>
</cp:coreProperties>
</file>