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A3AE"/>
    <a:srgbClr val="4F5A64"/>
    <a:srgbClr val="2F70F6"/>
    <a:srgbClr val="3659E8"/>
    <a:srgbClr val="0012B6"/>
    <a:srgbClr val="C0CDF4"/>
    <a:srgbClr val="0214C4"/>
    <a:srgbClr val="E2E3E5"/>
    <a:srgbClr val="C1C2C4"/>
    <a:srgbClr val="EE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ulpurohit1992@outlook.com" userId="03259155505634c8" providerId="LiveId" clId="{0F3EE99C-20AB-47AD-BA6E-610D563139C6}"/>
    <pc:docChg chg="modSld">
      <pc:chgData name="mehulpurohit1992@outlook.com" userId="03259155505634c8" providerId="LiveId" clId="{0F3EE99C-20AB-47AD-BA6E-610D563139C6}" dt="2022-09-19T20:58:08.602" v="36" actId="1076"/>
      <pc:docMkLst>
        <pc:docMk/>
      </pc:docMkLst>
      <pc:sldChg chg="addSp modSp mod">
        <pc:chgData name="mehulpurohit1992@outlook.com" userId="03259155505634c8" providerId="LiveId" clId="{0F3EE99C-20AB-47AD-BA6E-610D563139C6}" dt="2022-09-19T20:56:45.565" v="1" actId="1076"/>
        <pc:sldMkLst>
          <pc:docMk/>
          <pc:sldMk cId="1938965101" sldId="256"/>
        </pc:sldMkLst>
        <pc:picChg chg="add mod">
          <ac:chgData name="mehulpurohit1992@outlook.com" userId="03259155505634c8" providerId="LiveId" clId="{0F3EE99C-20AB-47AD-BA6E-610D563139C6}" dt="2022-09-19T20:56:45.565" v="1" actId="1076"/>
          <ac:picMkLst>
            <pc:docMk/>
            <pc:sldMk cId="1938965101" sldId="256"/>
            <ac:picMk id="2" creationId="{C54B4746-D4BF-887D-EF3C-460834606388}"/>
          </ac:picMkLst>
        </pc:picChg>
      </pc:sldChg>
      <pc:sldChg chg="addSp modSp mod">
        <pc:chgData name="mehulpurohit1992@outlook.com" userId="03259155505634c8" providerId="LiveId" clId="{0F3EE99C-20AB-47AD-BA6E-610D563139C6}" dt="2022-09-19T20:56:53.699" v="3" actId="1076"/>
        <pc:sldMkLst>
          <pc:docMk/>
          <pc:sldMk cId="1397649075" sldId="257"/>
        </pc:sldMkLst>
        <pc:picChg chg="add mod">
          <ac:chgData name="mehulpurohit1992@outlook.com" userId="03259155505634c8" providerId="LiveId" clId="{0F3EE99C-20AB-47AD-BA6E-610D563139C6}" dt="2022-09-19T20:56:53.699" v="3" actId="1076"/>
          <ac:picMkLst>
            <pc:docMk/>
            <pc:sldMk cId="1397649075" sldId="257"/>
            <ac:picMk id="2" creationId="{2C42128C-357A-F632-6A11-D288FC355B49}"/>
          </ac:picMkLst>
        </pc:picChg>
      </pc:sldChg>
      <pc:sldChg chg="addSp modSp mod">
        <pc:chgData name="mehulpurohit1992@outlook.com" userId="03259155505634c8" providerId="LiveId" clId="{0F3EE99C-20AB-47AD-BA6E-610D563139C6}" dt="2022-09-19T20:57:03.052" v="5" actId="1076"/>
        <pc:sldMkLst>
          <pc:docMk/>
          <pc:sldMk cId="3003905503" sldId="258"/>
        </pc:sldMkLst>
        <pc:picChg chg="add mod">
          <ac:chgData name="mehulpurohit1992@outlook.com" userId="03259155505634c8" providerId="LiveId" clId="{0F3EE99C-20AB-47AD-BA6E-610D563139C6}" dt="2022-09-19T20:57:03.052" v="5" actId="1076"/>
          <ac:picMkLst>
            <pc:docMk/>
            <pc:sldMk cId="3003905503" sldId="258"/>
            <ac:picMk id="2" creationId="{E2840BEA-4718-0412-B428-04EC0A90C1ED}"/>
          </ac:picMkLst>
        </pc:picChg>
      </pc:sldChg>
      <pc:sldChg chg="addSp modSp mod">
        <pc:chgData name="mehulpurohit1992@outlook.com" userId="03259155505634c8" providerId="LiveId" clId="{0F3EE99C-20AB-47AD-BA6E-610D563139C6}" dt="2022-09-19T20:57:08.877" v="7" actId="1076"/>
        <pc:sldMkLst>
          <pc:docMk/>
          <pc:sldMk cId="190975731" sldId="259"/>
        </pc:sldMkLst>
        <pc:picChg chg="add mod">
          <ac:chgData name="mehulpurohit1992@outlook.com" userId="03259155505634c8" providerId="LiveId" clId="{0F3EE99C-20AB-47AD-BA6E-610D563139C6}" dt="2022-09-19T20:57:08.877" v="7" actId="1076"/>
          <ac:picMkLst>
            <pc:docMk/>
            <pc:sldMk cId="190975731" sldId="259"/>
            <ac:picMk id="2" creationId="{F6D8D3E7-8C01-B98D-87DB-38818A4DCA18}"/>
          </ac:picMkLst>
        </pc:picChg>
      </pc:sldChg>
      <pc:sldChg chg="addSp modSp mod">
        <pc:chgData name="mehulpurohit1992@outlook.com" userId="03259155505634c8" providerId="LiveId" clId="{0F3EE99C-20AB-47AD-BA6E-610D563139C6}" dt="2022-09-19T20:57:16.913" v="9" actId="1076"/>
        <pc:sldMkLst>
          <pc:docMk/>
          <pc:sldMk cId="1908768550" sldId="260"/>
        </pc:sldMkLst>
        <pc:picChg chg="add mod">
          <ac:chgData name="mehulpurohit1992@outlook.com" userId="03259155505634c8" providerId="LiveId" clId="{0F3EE99C-20AB-47AD-BA6E-610D563139C6}" dt="2022-09-19T20:57:16.913" v="9" actId="1076"/>
          <ac:picMkLst>
            <pc:docMk/>
            <pc:sldMk cId="1908768550" sldId="260"/>
            <ac:picMk id="2" creationId="{78E0DBD1-81B8-B3CB-0715-CAD73FEF651C}"/>
          </ac:picMkLst>
        </pc:picChg>
      </pc:sldChg>
      <pc:sldChg chg="addSp modSp mod">
        <pc:chgData name="mehulpurohit1992@outlook.com" userId="03259155505634c8" providerId="LiveId" clId="{0F3EE99C-20AB-47AD-BA6E-610D563139C6}" dt="2022-09-19T20:57:23.689" v="11" actId="1076"/>
        <pc:sldMkLst>
          <pc:docMk/>
          <pc:sldMk cId="3677152221" sldId="261"/>
        </pc:sldMkLst>
        <pc:picChg chg="add mod">
          <ac:chgData name="mehulpurohit1992@outlook.com" userId="03259155505634c8" providerId="LiveId" clId="{0F3EE99C-20AB-47AD-BA6E-610D563139C6}" dt="2022-09-19T20:57:23.689" v="11" actId="1076"/>
          <ac:picMkLst>
            <pc:docMk/>
            <pc:sldMk cId="3677152221" sldId="261"/>
            <ac:picMk id="2" creationId="{52659940-6AFF-7B09-C9E8-0CD8ABE5D15A}"/>
          </ac:picMkLst>
        </pc:picChg>
      </pc:sldChg>
      <pc:sldChg chg="addSp modSp mod">
        <pc:chgData name="mehulpurohit1992@outlook.com" userId="03259155505634c8" providerId="LiveId" clId="{0F3EE99C-20AB-47AD-BA6E-610D563139C6}" dt="2022-09-19T20:58:08.602" v="36" actId="1076"/>
        <pc:sldMkLst>
          <pc:docMk/>
          <pc:sldMk cId="3988932510" sldId="262"/>
        </pc:sldMkLst>
        <pc:spChg chg="mod">
          <ac:chgData name="mehulpurohit1992@outlook.com" userId="03259155505634c8" providerId="LiveId" clId="{0F3EE99C-20AB-47AD-BA6E-610D563139C6}" dt="2022-09-19T20:58:08.602" v="36" actId="1076"/>
          <ac:spMkLst>
            <pc:docMk/>
            <pc:sldMk cId="3988932510" sldId="262"/>
            <ac:spMk id="4" creationId="{E5DE0387-BC72-DC26-2A16-18C1338A7E08}"/>
          </ac:spMkLst>
        </pc:spChg>
        <pc:picChg chg="add mod">
          <ac:chgData name="mehulpurohit1992@outlook.com" userId="03259155505634c8" providerId="LiveId" clId="{0F3EE99C-20AB-47AD-BA6E-610D563139C6}" dt="2022-09-19T20:57:32.487" v="13" actId="1076"/>
          <ac:picMkLst>
            <pc:docMk/>
            <pc:sldMk cId="3988932510" sldId="262"/>
            <ac:picMk id="2" creationId="{90581ABC-8B52-14FD-5986-CF2C0A042B9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1CB1-34BE-A7FE-D6C4-419540AA9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65C470-1D25-6D0D-DEF5-643E70C18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3861F-903F-0C68-A120-CCCAE424B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3471-747F-4440-BA08-E7612F708060}" type="datetimeFigureOut">
              <a:rPr lang="en-IN" smtClean="0"/>
              <a:t>20-09-2022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6213-B5B5-7CC7-DB1A-080610BA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AABC2-2F00-861F-18E4-2B4F05A9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58F9-8A73-4F47-A84F-29F61589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881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E267C-AE4A-8D02-07B8-FEDE0B159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3099E-CDC5-E10F-A6CB-3C774FDC5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C9475-0035-6D5E-9576-28EB4729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3471-747F-4440-BA08-E7612F708060}" type="datetimeFigureOut">
              <a:rPr lang="en-IN" smtClean="0"/>
              <a:t>20-09-2022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A57B8-59F0-21D7-63D5-2743A518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00F35-D692-DF32-0084-F5023306E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58F9-8A73-4F47-A84F-29F61589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626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FACE0F-750F-5B10-CF7B-E9FE535C0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B15528-E830-8124-3839-BC8957C17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E7DF4-A913-521F-2267-290870DAB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3471-747F-4440-BA08-E7612F708060}" type="datetimeFigureOut">
              <a:rPr lang="en-IN" smtClean="0"/>
              <a:t>20-09-2022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E43A5-4A02-9032-82E1-7A903F389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D4FFC-1001-9FBD-7BB6-FAB273A5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58F9-8A73-4F47-A84F-29F61589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756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EDBD4-4B5C-B369-242F-3B8AAA076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8B984-9B35-85A6-7ACE-01A951374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C4415-2B3D-E84B-4272-E25ECAACA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3471-747F-4440-BA08-E7612F708060}" type="datetimeFigureOut">
              <a:rPr lang="en-IN" smtClean="0"/>
              <a:t>20-09-2022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2CB50-8BBE-EC6D-4451-E3495C19B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4BB8A-77E2-B423-1E60-443180E57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58F9-8A73-4F47-A84F-29F61589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851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42AB4-C877-0DDA-017D-00DCF9C3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A59B5-C58B-F62C-270B-C2574661D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F3EAB-CAA7-8564-7026-B7F9A5B01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3471-747F-4440-BA08-E7612F708060}" type="datetimeFigureOut">
              <a:rPr lang="en-IN" smtClean="0"/>
              <a:t>20-09-2022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E9FE9-57E5-FABA-E8A6-D172134C9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6368E-2853-E369-7DA4-B06815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58F9-8A73-4F47-A84F-29F61589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439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5F9E-866C-E409-4360-F1926BE78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9AB9F-6F6A-EE4A-3427-A64461D96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9CDB0-82A5-D0DA-BFFC-D53C02419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6F52B-C7AB-46E8-E26E-4E88B0070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3471-747F-4440-BA08-E7612F708060}" type="datetimeFigureOut">
              <a:rPr lang="en-IN" smtClean="0"/>
              <a:t>20-09-2022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A9BBF-9315-EE2F-F21D-8455A4B26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6FA26-7773-42E6-19E6-1C6481EA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58F9-8A73-4F47-A84F-29F61589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167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AE160-C732-807E-7640-9E2C20F5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B00C7-C080-CE6C-DAD4-111F3B8A9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C1FFC-81C1-2BD5-63A0-4CA7004D6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E3BF32-B133-8D2D-85B6-62306CBA7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7C5A2E-22D9-2EA9-D32D-A693A96DAA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103B42-CEBE-CE79-89AB-2E6A59A21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3471-747F-4440-BA08-E7612F708060}" type="datetimeFigureOut">
              <a:rPr lang="en-IN" smtClean="0"/>
              <a:t>20-09-2022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375568-90C3-08EC-37DE-8FF836B9E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300700-01C5-30AF-D968-42193825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58F9-8A73-4F47-A84F-29F61589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139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406F-CCF2-E65F-1558-CC8499ABE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65A4C-5107-02AE-DC80-144AACEEB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3471-747F-4440-BA08-E7612F708060}" type="datetimeFigureOut">
              <a:rPr lang="en-IN" smtClean="0"/>
              <a:t>20-09-2022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E50C35-43BE-198C-87F1-1CC5F20F9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7BD86-FC40-40B4-9363-85667909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58F9-8A73-4F47-A84F-29F61589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786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D1FC93-E52E-2CA4-5DC9-46FD75106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3471-747F-4440-BA08-E7612F708060}" type="datetimeFigureOut">
              <a:rPr lang="en-IN" smtClean="0"/>
              <a:t>20-09-2022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77E516-7D05-6316-C14A-A05C1519E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225BF-1C82-1CE0-C4DB-CC262420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58F9-8A73-4F47-A84F-29F61589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87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F800A-1655-4797-E90D-C7B771093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AD825-4F16-40FA-64CC-6560574BE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DA307-C057-BFDE-7D03-966DBEB1F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A0CB7-84BF-DB26-47F3-1CDA0814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3471-747F-4440-BA08-E7612F708060}" type="datetimeFigureOut">
              <a:rPr lang="en-IN" smtClean="0"/>
              <a:t>20-09-2022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F5BE3-4F4F-BF35-8DA9-4A98E42E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25F57-3ED3-FFFD-D080-30B61168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58F9-8A73-4F47-A84F-29F61589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1976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BBC9-98E4-0B6C-F6EE-90F9730D3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04B2CE-B60E-235E-A755-D5B25CB2CB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8CC5F-6EE8-4571-6DA6-4D5C16749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20DA3-5453-D0C8-8726-04F6F8EB5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3471-747F-4440-BA08-E7612F708060}" type="datetimeFigureOut">
              <a:rPr lang="en-IN" smtClean="0"/>
              <a:t>20-09-2022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05BDA-0010-5F3F-B666-DF0218D3C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39E23D-BC35-8B34-FE2C-535506C7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58F9-8A73-4F47-A84F-29F61589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247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63D33F-49A7-C4D0-1B96-D7A33018E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2FB40-5D8C-4C81-4745-297A53CEC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939B0-C235-0080-37A1-C0344389E1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53471-747F-4440-BA08-E7612F708060}" type="datetimeFigureOut">
              <a:rPr lang="en-IN" smtClean="0"/>
              <a:t>20-09-2022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450E6-1B0A-8688-5847-F48BA7F22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3AD31-0158-3B00-2AAD-A8B23DE9A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C58F9-8A73-4F47-A84F-29F61589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776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6A4C21-4509-9BA7-2180-F116C588A12A}"/>
              </a:ext>
            </a:extLst>
          </p:cNvPr>
          <p:cNvSpPr txBox="1"/>
          <p:nvPr/>
        </p:nvSpPr>
        <p:spPr>
          <a:xfrm>
            <a:off x="361950" y="210869"/>
            <a:ext cx="89725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lang="en-US" sz="3200" b="1" dirty="0">
                <a:solidFill>
                  <a:srgbClr val="0214C4"/>
                </a:solidFill>
                <a:latin typeface="Futura Bk BT" panose="020B0502020204020303" pitchFamily="34" charset="0"/>
                <a:cs typeface="Calibri"/>
              </a:rPr>
              <a:t>An</a:t>
            </a:r>
            <a:r>
              <a:rPr lang="en-US" sz="3200" b="1" spc="-30" dirty="0">
                <a:solidFill>
                  <a:srgbClr val="0214C4"/>
                </a:solidFill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3200" b="1" spc="-10" dirty="0">
                <a:solidFill>
                  <a:srgbClr val="0214C4"/>
                </a:solidFill>
                <a:latin typeface="Futura Bk BT" panose="020B0502020204020303" pitchFamily="34" charset="0"/>
                <a:cs typeface="Calibri"/>
              </a:rPr>
              <a:t>Account</a:t>
            </a:r>
            <a:r>
              <a:rPr lang="en-US" sz="3200" b="1" spc="-40" dirty="0">
                <a:solidFill>
                  <a:srgbClr val="0214C4"/>
                </a:solidFill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3200" b="1" dirty="0">
                <a:solidFill>
                  <a:srgbClr val="0214C4"/>
                </a:solidFill>
                <a:latin typeface="Futura Bk BT" panose="020B0502020204020303" pitchFamily="34" charset="0"/>
                <a:cs typeface="Calibri"/>
              </a:rPr>
              <a:t>Based</a:t>
            </a:r>
            <a:r>
              <a:rPr lang="en-US" sz="3200" b="1" spc="-25" dirty="0">
                <a:solidFill>
                  <a:srgbClr val="0214C4"/>
                </a:solidFill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3200" b="1" spc="-20" dirty="0">
                <a:solidFill>
                  <a:srgbClr val="0214C4"/>
                </a:solidFill>
                <a:latin typeface="Futura Bk BT" panose="020B0502020204020303" pitchFamily="34" charset="0"/>
                <a:cs typeface="Calibri"/>
              </a:rPr>
              <a:t>Marketing</a:t>
            </a:r>
            <a:r>
              <a:rPr lang="en-US" sz="3200" b="1" spc="-65" dirty="0">
                <a:solidFill>
                  <a:srgbClr val="0214C4"/>
                </a:solidFill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3200" b="1" dirty="0">
                <a:solidFill>
                  <a:srgbClr val="0214C4"/>
                </a:solidFill>
                <a:latin typeface="Futura Bk BT" panose="020B0502020204020303" pitchFamily="34" charset="0"/>
                <a:cs typeface="Calibri"/>
              </a:rPr>
              <a:t>Case</a:t>
            </a:r>
            <a:r>
              <a:rPr lang="en-US" sz="3200" b="1" spc="-15" dirty="0">
                <a:solidFill>
                  <a:srgbClr val="0214C4"/>
                </a:solidFill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3200" b="1" spc="-10" dirty="0">
                <a:solidFill>
                  <a:srgbClr val="0214C4"/>
                </a:solidFill>
                <a:latin typeface="Futura Bk BT" panose="020B0502020204020303" pitchFamily="34" charset="0"/>
                <a:cs typeface="Calibri"/>
              </a:rPr>
              <a:t>Study</a:t>
            </a:r>
            <a:endParaRPr lang="en-US" sz="3200" dirty="0">
              <a:solidFill>
                <a:srgbClr val="0214C4"/>
              </a:solidFill>
              <a:latin typeface="Futura Bk BT" panose="020B0502020204020303" pitchFamily="34" charset="0"/>
              <a:cs typeface="Calibri"/>
            </a:endParaRPr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524B79D1-C9C5-D034-08B4-E6797C210120}"/>
              </a:ext>
            </a:extLst>
          </p:cNvPr>
          <p:cNvSpPr/>
          <p:nvPr/>
        </p:nvSpPr>
        <p:spPr>
          <a:xfrm>
            <a:off x="-1052513" y="789831"/>
            <a:ext cx="10844213" cy="119537"/>
          </a:xfrm>
          <a:prstGeom prst="mathMinus">
            <a:avLst/>
          </a:prstGeom>
          <a:solidFill>
            <a:srgbClr val="C0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5E53D3-0A3C-E768-7D95-335E2C2F927C}"/>
              </a:ext>
            </a:extLst>
          </p:cNvPr>
          <p:cNvSpPr txBox="1"/>
          <p:nvPr/>
        </p:nvSpPr>
        <p:spPr>
          <a:xfrm>
            <a:off x="361950" y="855359"/>
            <a:ext cx="10277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lang="en-US" sz="2400" b="1" spc="-85" dirty="0">
                <a:solidFill>
                  <a:srgbClr val="0012B6"/>
                </a:solidFill>
                <a:latin typeface="Futura Bk BT" panose="020B0502020204020303" pitchFamily="34" charset="0"/>
                <a:cs typeface="Trebuchet MS"/>
              </a:rPr>
              <a:t>Account-</a:t>
            </a:r>
            <a:r>
              <a:rPr lang="en-US" sz="2400" b="1" spc="-75" dirty="0">
                <a:solidFill>
                  <a:srgbClr val="0012B6"/>
                </a:solidFill>
                <a:latin typeface="Futura Bk BT" panose="020B0502020204020303" pitchFamily="34" charset="0"/>
                <a:cs typeface="Trebuchet MS"/>
              </a:rPr>
              <a:t>based</a:t>
            </a:r>
            <a:r>
              <a:rPr lang="en-US" sz="2400" b="1" spc="-150" dirty="0">
                <a:solidFill>
                  <a:srgbClr val="0012B6"/>
                </a:solidFill>
                <a:latin typeface="Futura Bk BT" panose="020B0502020204020303" pitchFamily="34" charset="0"/>
                <a:cs typeface="Trebuchet MS"/>
              </a:rPr>
              <a:t> </a:t>
            </a:r>
            <a:r>
              <a:rPr lang="en-US" sz="2400" b="1" spc="-60" dirty="0">
                <a:solidFill>
                  <a:srgbClr val="0012B6"/>
                </a:solidFill>
                <a:latin typeface="Futura Bk BT" panose="020B0502020204020303" pitchFamily="34" charset="0"/>
                <a:cs typeface="Trebuchet MS"/>
              </a:rPr>
              <a:t>marketing</a:t>
            </a:r>
            <a:r>
              <a:rPr lang="en-US" sz="2400" b="1" spc="-165" dirty="0">
                <a:solidFill>
                  <a:srgbClr val="0012B6"/>
                </a:solidFill>
                <a:latin typeface="Futura Bk BT" panose="020B0502020204020303" pitchFamily="34" charset="0"/>
                <a:cs typeface="Trebuchet MS"/>
              </a:rPr>
              <a:t> </a:t>
            </a:r>
            <a:r>
              <a:rPr lang="en-US" sz="2400" b="1" spc="-70" dirty="0">
                <a:solidFill>
                  <a:srgbClr val="0012B6"/>
                </a:solidFill>
                <a:latin typeface="Futura Bk BT" panose="020B0502020204020303" pitchFamily="34" charset="0"/>
                <a:cs typeface="Trebuchet MS"/>
              </a:rPr>
              <a:t>strategy</a:t>
            </a:r>
            <a:r>
              <a:rPr lang="en-US" sz="2400" b="1" spc="-105" dirty="0">
                <a:solidFill>
                  <a:srgbClr val="0012B6"/>
                </a:solidFill>
                <a:latin typeface="Futura Bk BT" panose="020B0502020204020303" pitchFamily="34" charset="0"/>
                <a:cs typeface="Trebuchet MS"/>
              </a:rPr>
              <a:t> </a:t>
            </a:r>
            <a:r>
              <a:rPr lang="en-US" sz="2400" b="1" spc="-30" dirty="0">
                <a:solidFill>
                  <a:srgbClr val="0012B6"/>
                </a:solidFill>
                <a:latin typeface="Futura Bk BT" panose="020B0502020204020303" pitchFamily="34" charset="0"/>
                <a:cs typeface="Trebuchet MS"/>
              </a:rPr>
              <a:t>to</a:t>
            </a:r>
            <a:r>
              <a:rPr lang="en-US" sz="2400" b="1" spc="-170" dirty="0">
                <a:solidFill>
                  <a:srgbClr val="0012B6"/>
                </a:solidFill>
                <a:latin typeface="Futura Bk BT" panose="020B0502020204020303" pitchFamily="34" charset="0"/>
                <a:cs typeface="Trebuchet MS"/>
              </a:rPr>
              <a:t> </a:t>
            </a:r>
            <a:r>
              <a:rPr lang="en-US" sz="2400" b="1" spc="-85" dirty="0">
                <a:solidFill>
                  <a:srgbClr val="0012B6"/>
                </a:solidFill>
                <a:latin typeface="Futura Bk BT" panose="020B0502020204020303" pitchFamily="34" charset="0"/>
                <a:cs typeface="Trebuchet MS"/>
              </a:rPr>
              <a:t>rekindle</a:t>
            </a:r>
            <a:r>
              <a:rPr lang="en-US" sz="2400" b="1" spc="-204" dirty="0">
                <a:solidFill>
                  <a:srgbClr val="0012B6"/>
                </a:solidFill>
                <a:latin typeface="Futura Bk BT" panose="020B0502020204020303" pitchFamily="34" charset="0"/>
                <a:cs typeface="Trebuchet MS"/>
              </a:rPr>
              <a:t> </a:t>
            </a:r>
            <a:r>
              <a:rPr lang="en-US" sz="2400" b="1" spc="-80" dirty="0">
                <a:solidFill>
                  <a:srgbClr val="0012B6"/>
                </a:solidFill>
                <a:latin typeface="Futura Bk BT" panose="020B0502020204020303" pitchFamily="34" charset="0"/>
                <a:cs typeface="Trebuchet MS"/>
              </a:rPr>
              <a:t>non-</a:t>
            </a:r>
            <a:r>
              <a:rPr lang="en-US" sz="2400" b="1" spc="-65" dirty="0">
                <a:solidFill>
                  <a:srgbClr val="0012B6"/>
                </a:solidFill>
                <a:latin typeface="Futura Bk BT" panose="020B0502020204020303" pitchFamily="34" charset="0"/>
                <a:cs typeface="Trebuchet MS"/>
              </a:rPr>
              <a:t>responsive </a:t>
            </a:r>
            <a:r>
              <a:rPr lang="en-US" sz="2400" b="1" spc="-10" dirty="0">
                <a:solidFill>
                  <a:srgbClr val="0012B6"/>
                </a:solidFill>
                <a:latin typeface="Futura Bk BT" panose="020B0502020204020303" pitchFamily="34" charset="0"/>
                <a:cs typeface="Trebuchet MS"/>
              </a:rPr>
              <a:t>customers</a:t>
            </a:r>
            <a:endParaRPr lang="en-IN" sz="2400" dirty="0">
              <a:solidFill>
                <a:srgbClr val="0012B6"/>
              </a:solidFill>
              <a:latin typeface="Futura Bk BT" panose="020B05020202040203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176E91-0D87-440F-07C0-4F24D7F07C40}"/>
              </a:ext>
            </a:extLst>
          </p:cNvPr>
          <p:cNvSpPr/>
          <p:nvPr/>
        </p:nvSpPr>
        <p:spPr>
          <a:xfrm>
            <a:off x="0" y="5121951"/>
            <a:ext cx="12192000" cy="1600200"/>
          </a:xfrm>
          <a:prstGeom prst="rect">
            <a:avLst/>
          </a:prstGeom>
          <a:solidFill>
            <a:srgbClr val="EDEE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69665" lvl="8">
              <a:spcBef>
                <a:spcPts val="290"/>
              </a:spcBef>
              <a:tabLst>
                <a:tab pos="151765" algn="l"/>
              </a:tabLst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60B26-BD29-0FED-DF8E-A57F2CFEB94B}"/>
              </a:ext>
            </a:extLst>
          </p:cNvPr>
          <p:cNvSpPr txBox="1"/>
          <p:nvPr/>
        </p:nvSpPr>
        <p:spPr>
          <a:xfrm>
            <a:off x="5615252" y="5134241"/>
            <a:ext cx="147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4F5A64"/>
                </a:solidFill>
                <a:latin typeface="Futura Bk BT" panose="020B0502020204020303" pitchFamily="34" charset="0"/>
              </a:rPr>
              <a:t>Highlights</a:t>
            </a: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D41E87BF-912F-9471-1EA9-57612B7980AD}"/>
              </a:ext>
            </a:extLst>
          </p:cNvPr>
          <p:cNvSpPr txBox="1"/>
          <p:nvPr/>
        </p:nvSpPr>
        <p:spPr>
          <a:xfrm>
            <a:off x="617217" y="5617574"/>
            <a:ext cx="4039871" cy="7524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290"/>
              </a:spcBef>
              <a:buFont typeface="Wingdings"/>
              <a:buChar char=""/>
              <a:tabLst>
                <a:tab pos="241935" algn="l"/>
              </a:tabLst>
            </a:pPr>
            <a:r>
              <a:rPr sz="1400" spc="-45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End-</a:t>
            </a:r>
            <a:r>
              <a:rPr sz="1400" spc="-50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to-</a:t>
            </a:r>
            <a:r>
              <a:rPr sz="1400" spc="-35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end</a:t>
            </a:r>
            <a:r>
              <a:rPr sz="1400" spc="-45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 </a:t>
            </a:r>
            <a:r>
              <a:rPr sz="1400" spc="-30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ABM</a:t>
            </a:r>
            <a:r>
              <a:rPr sz="1400" spc="-95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 </a:t>
            </a:r>
            <a:r>
              <a:rPr sz="1400" spc="-10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strategy</a:t>
            </a:r>
            <a:endParaRPr sz="1400" dirty="0">
              <a:solidFill>
                <a:schemeClr val="bg2">
                  <a:lumMod val="25000"/>
                </a:schemeClr>
              </a:solidFill>
              <a:latin typeface="Futura Bk BT" panose="020B0502020204020303" pitchFamily="34" charset="0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90"/>
              </a:spcBef>
              <a:buFont typeface="Wingdings"/>
              <a:buChar char=""/>
              <a:tabLst>
                <a:tab pos="241935" algn="l"/>
              </a:tabLst>
            </a:pPr>
            <a:r>
              <a:rPr sz="1400" spc="-45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Cost</a:t>
            </a:r>
            <a:r>
              <a:rPr sz="1400" spc="-105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 </a:t>
            </a:r>
            <a:r>
              <a:rPr sz="1400" spc="-10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reduction</a:t>
            </a:r>
            <a:r>
              <a:rPr sz="1400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 </a:t>
            </a:r>
            <a:r>
              <a:rPr sz="1400" spc="-20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by</a:t>
            </a:r>
            <a:r>
              <a:rPr sz="1400" spc="-95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 </a:t>
            </a:r>
            <a:r>
              <a:rPr sz="1400" spc="-20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over</a:t>
            </a:r>
            <a:r>
              <a:rPr sz="1400" spc="-40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 </a:t>
            </a:r>
            <a:r>
              <a:rPr sz="1400" spc="-25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50%</a:t>
            </a:r>
            <a:endParaRPr sz="1400" dirty="0">
              <a:solidFill>
                <a:schemeClr val="bg2">
                  <a:lumMod val="25000"/>
                </a:schemeClr>
              </a:solidFill>
              <a:latin typeface="Futura Bk BT" panose="020B0502020204020303" pitchFamily="34" charset="0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204"/>
              </a:spcBef>
              <a:buFont typeface="Wingdings"/>
              <a:buChar char=""/>
              <a:tabLst>
                <a:tab pos="241935" algn="l"/>
              </a:tabLst>
            </a:pPr>
            <a:r>
              <a:rPr sz="1400" spc="-40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Increased</a:t>
            </a:r>
            <a:r>
              <a:rPr sz="1400" spc="-45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 </a:t>
            </a:r>
            <a:r>
              <a:rPr sz="1400" spc="-70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access</a:t>
            </a:r>
            <a:r>
              <a:rPr sz="1400" spc="-125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 </a:t>
            </a:r>
            <a:r>
              <a:rPr sz="1400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to</a:t>
            </a:r>
            <a:r>
              <a:rPr sz="1400" spc="45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 </a:t>
            </a:r>
            <a:r>
              <a:rPr sz="1400" spc="-40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non-</a:t>
            </a:r>
            <a:r>
              <a:rPr sz="1400" spc="-35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responsive</a:t>
            </a:r>
            <a:r>
              <a:rPr sz="1400" spc="10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 </a:t>
            </a:r>
            <a:r>
              <a:rPr sz="1400" spc="-10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customers</a:t>
            </a:r>
            <a:endParaRPr sz="1400" dirty="0">
              <a:solidFill>
                <a:schemeClr val="bg2">
                  <a:lumMod val="25000"/>
                </a:schemeClr>
              </a:solidFill>
              <a:latin typeface="Futura Bk BT" panose="020B0502020204020303" pitchFamily="34" charset="0"/>
              <a:cs typeface="Arial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5775A2BB-CD3B-0DAB-75DD-551E7C34F9C5}"/>
              </a:ext>
            </a:extLst>
          </p:cNvPr>
          <p:cNvSpPr txBox="1"/>
          <p:nvPr/>
        </p:nvSpPr>
        <p:spPr>
          <a:xfrm>
            <a:off x="7625709" y="5635232"/>
            <a:ext cx="4983483" cy="734817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300" lvl="1" indent="-229235">
              <a:spcBef>
                <a:spcPts val="190"/>
              </a:spcBef>
              <a:buFont typeface="Wingdings"/>
              <a:buChar char=""/>
              <a:tabLst>
                <a:tab pos="241935" algn="l"/>
              </a:tabLst>
            </a:pPr>
            <a:r>
              <a:rPr lang="en-US" sz="1400" spc="-10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Double touch </a:t>
            </a:r>
            <a:r>
              <a:rPr sz="1400" spc="-10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content</a:t>
            </a:r>
            <a:r>
              <a:rPr lang="en-US" sz="1400" spc="-10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 </a:t>
            </a:r>
            <a:r>
              <a:rPr sz="1400" spc="-10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marketing</a:t>
            </a:r>
          </a:p>
          <a:p>
            <a:pPr marL="241300" lvl="1" indent="-229235">
              <a:spcBef>
                <a:spcPts val="190"/>
              </a:spcBef>
              <a:buFont typeface="Wingdings"/>
              <a:buChar char=""/>
              <a:tabLst>
                <a:tab pos="241935" algn="l"/>
              </a:tabLst>
            </a:pPr>
            <a:r>
              <a:rPr sz="1400" spc="-10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On-demand resources and</a:t>
            </a:r>
            <a:r>
              <a:rPr lang="en-US" sz="1400" spc="-10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 </a:t>
            </a:r>
            <a:r>
              <a:rPr sz="1400" spc="-10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flexibility</a:t>
            </a:r>
          </a:p>
          <a:p>
            <a:pPr marL="241300" lvl="1" indent="-229235">
              <a:spcBef>
                <a:spcPts val="190"/>
              </a:spcBef>
              <a:buFont typeface="Wingdings"/>
              <a:buChar char=""/>
              <a:tabLst>
                <a:tab pos="241935" algn="l"/>
              </a:tabLst>
            </a:pPr>
            <a:r>
              <a:rPr lang="en-US" sz="1400" spc="-10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37</a:t>
            </a:r>
            <a:r>
              <a:rPr sz="1400" spc="-10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%</a:t>
            </a:r>
            <a:r>
              <a:rPr lang="en-US" sz="1400" spc="-10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 </a:t>
            </a:r>
            <a:r>
              <a:rPr sz="1400" spc="-10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  <a:cs typeface="Arial"/>
              </a:rPr>
              <a:t>conversion rate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B76A3E-7686-1625-E806-C8BC36003EE5}"/>
              </a:ext>
            </a:extLst>
          </p:cNvPr>
          <p:cNvSpPr/>
          <p:nvPr/>
        </p:nvSpPr>
        <p:spPr>
          <a:xfrm>
            <a:off x="11372850" y="5114805"/>
            <a:ext cx="819150" cy="1607346"/>
          </a:xfrm>
          <a:prstGeom prst="rect">
            <a:avLst/>
          </a:prstGeom>
          <a:solidFill>
            <a:srgbClr val="D0D1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B293139-F83C-D27E-9132-6D369F5D0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440"/>
            <a:ext cx="5477810" cy="36278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4B4746-D4BF-887D-EF3C-460834606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80" y="125044"/>
            <a:ext cx="1661968" cy="66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6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4FBE967-CAA4-985B-5734-F0FCBE48CCF5}"/>
              </a:ext>
            </a:extLst>
          </p:cNvPr>
          <p:cNvSpPr txBox="1"/>
          <p:nvPr/>
        </p:nvSpPr>
        <p:spPr>
          <a:xfrm>
            <a:off x="123825" y="1070125"/>
            <a:ext cx="12068175" cy="713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0"/>
              </a:spcBef>
            </a:pPr>
            <a:r>
              <a:rPr lang="en-US" sz="1800" dirty="0">
                <a:latin typeface="Futura Bk BT" panose="020B0502020204020303" pitchFamily="34" charset="0"/>
                <a:cs typeface="Calibri"/>
              </a:rPr>
              <a:t>The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client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helps</a:t>
            </a:r>
            <a:r>
              <a:rPr lang="en-US" sz="1800" spc="-5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businesses</a:t>
            </a:r>
            <a:r>
              <a:rPr lang="en-US" sz="1800" spc="-5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of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all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sizes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achieve compliance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with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transactional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taxes,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including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VAT,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sales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and</a:t>
            </a:r>
            <a:r>
              <a:rPr lang="en-US" sz="1800" spc="-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use,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excise,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communications,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and</a:t>
            </a:r>
            <a:r>
              <a:rPr lang="en-US" sz="1800" spc="-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other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tax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types. The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client’s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platform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is</a:t>
            </a:r>
            <a:r>
              <a:rPr lang="en-US" sz="1800" spc="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comprehensive,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fast,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accurate,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and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easy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to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use.</a:t>
            </a:r>
            <a:endParaRPr lang="en-US" sz="1800" dirty="0">
              <a:latin typeface="Futura Bk BT" panose="020B0502020204020303" pitchFamily="34" charset="0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BEDB89-B0DE-8B45-F047-D9FED587642C}"/>
              </a:ext>
            </a:extLst>
          </p:cNvPr>
          <p:cNvSpPr/>
          <p:nvPr/>
        </p:nvSpPr>
        <p:spPr>
          <a:xfrm>
            <a:off x="190501" y="114300"/>
            <a:ext cx="2190750" cy="720390"/>
          </a:xfrm>
          <a:prstGeom prst="rect">
            <a:avLst/>
          </a:prstGeom>
          <a:solidFill>
            <a:srgbClr val="E2E3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b="1" dirty="0">
                <a:solidFill>
                  <a:schemeClr val="bg2">
                    <a:lumMod val="50000"/>
                  </a:schemeClr>
                </a:solidFill>
                <a:latin typeface="Futura Bk BT" panose="020B0502020204020303" pitchFamily="34" charset="0"/>
              </a:rPr>
              <a:t>The Client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1DBAFA-0220-F50E-E956-5EE40A895B00}"/>
              </a:ext>
            </a:extLst>
          </p:cNvPr>
          <p:cNvSpPr txBox="1"/>
          <p:nvPr/>
        </p:nvSpPr>
        <p:spPr>
          <a:xfrm>
            <a:off x="123825" y="1892600"/>
            <a:ext cx="12068175" cy="1038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90"/>
              </a:spcBef>
            </a:pPr>
            <a:r>
              <a:rPr lang="en-US" sz="1800" dirty="0">
                <a:latin typeface="Futura Bk BT" panose="020B0502020204020303" pitchFamily="34" charset="0"/>
                <a:cs typeface="Calibri"/>
              </a:rPr>
              <a:t>They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offer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more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than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five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hundred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pre-built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connectors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into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leading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accounting,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ERP,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ecommerce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and</a:t>
            </a:r>
            <a:r>
              <a:rPr lang="en-US" sz="1800" spc="-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other business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applications.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Each</a:t>
            </a:r>
            <a:r>
              <a:rPr lang="en-US" sz="1800" spc="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year,</a:t>
            </a:r>
            <a:r>
              <a:rPr lang="en-US" sz="1800" spc="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they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process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billions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of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indirect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tax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transactions,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file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hundreds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of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thousands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of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tax</a:t>
            </a:r>
            <a:r>
              <a:rPr lang="en-US" sz="1800" spc="-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compliance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documents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and</a:t>
            </a:r>
            <a:r>
              <a:rPr lang="en-US" sz="1800" spc="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tax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returns,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and</a:t>
            </a:r>
            <a:r>
              <a:rPr lang="en-US" sz="1800" spc="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manage millions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of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exemption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certificates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and</a:t>
            </a:r>
            <a:r>
              <a:rPr lang="en-US" sz="1800" spc="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other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compliance-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related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documents.</a:t>
            </a:r>
            <a:endParaRPr lang="en-US" sz="1800" dirty="0">
              <a:latin typeface="Futura Bk BT" panose="020B0502020204020303" pitchFamily="34" charset="0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8960C4-7840-B8C2-829F-A54EC53461C0}"/>
              </a:ext>
            </a:extLst>
          </p:cNvPr>
          <p:cNvSpPr/>
          <p:nvPr/>
        </p:nvSpPr>
        <p:spPr>
          <a:xfrm>
            <a:off x="190501" y="3086100"/>
            <a:ext cx="3190874" cy="685800"/>
          </a:xfrm>
          <a:prstGeom prst="rect">
            <a:avLst/>
          </a:prstGeom>
          <a:solidFill>
            <a:srgbClr val="E2E3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b="1" dirty="0">
                <a:solidFill>
                  <a:schemeClr val="bg2">
                    <a:lumMod val="50000"/>
                  </a:schemeClr>
                </a:solidFill>
                <a:latin typeface="Futura Bk BT" panose="020B0502020204020303" pitchFamily="34" charset="0"/>
              </a:rPr>
              <a:t>The Challenges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C55078-0585-BA2D-2CC3-1F17D9BC7FE9}"/>
              </a:ext>
            </a:extLst>
          </p:cNvPr>
          <p:cNvSpPr txBox="1"/>
          <p:nvPr/>
        </p:nvSpPr>
        <p:spPr>
          <a:xfrm>
            <a:off x="123825" y="3927359"/>
            <a:ext cx="11401425" cy="169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85"/>
              </a:spcBef>
            </a:pPr>
            <a:r>
              <a:rPr lang="en-US" sz="1800" dirty="0">
                <a:latin typeface="Futura Bk BT" panose="020B0502020204020303" pitchFamily="34" charset="0"/>
                <a:cs typeface="Calibri"/>
              </a:rPr>
              <a:t>When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there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are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too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many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customers,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least responsive</a:t>
            </a:r>
            <a:r>
              <a:rPr lang="en-US" sz="1800" spc="-6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ones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do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not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get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much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attention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from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the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teams</a:t>
            </a:r>
            <a:r>
              <a:rPr lang="en-US" sz="1800" spc="-5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as</a:t>
            </a:r>
            <a:r>
              <a:rPr lang="en-US" sz="1800" spc="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they are</a:t>
            </a:r>
            <a:r>
              <a:rPr lang="en-US" sz="1800" spc="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more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focused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on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</a:t>
            </a:r>
            <a:r>
              <a:rPr lang="en-US" sz="1800" spc="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active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ones. These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non-responsive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customers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can also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have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</a:t>
            </a:r>
            <a:r>
              <a:rPr lang="en-US" sz="1800" spc="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huge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impact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on</a:t>
            </a:r>
            <a:r>
              <a:rPr lang="en-US" sz="1800" spc="-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your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bottom-line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if</a:t>
            </a:r>
            <a:r>
              <a:rPr lang="en-US" sz="1800" spc="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nurtured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 right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way.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Due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to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vast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presence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in</a:t>
            </a:r>
            <a:r>
              <a:rPr lang="en-US" sz="1800" spc="-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market,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</a:t>
            </a:r>
            <a:r>
              <a:rPr lang="en-US" sz="1800" spc="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client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wanted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</a:t>
            </a:r>
            <a:r>
              <a:rPr lang="en-US" sz="1800" spc="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very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stringent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approach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in</a:t>
            </a:r>
            <a:r>
              <a:rPr lang="en-US" sz="1800" spc="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terms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of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their reach-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out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campaigns.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They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wanted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to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focus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on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</a:t>
            </a:r>
            <a:r>
              <a:rPr lang="en-US" sz="1800" spc="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list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of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accounts</a:t>
            </a:r>
            <a:r>
              <a:rPr lang="en-US" sz="1800" spc="-5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which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were</a:t>
            </a:r>
            <a:r>
              <a:rPr lang="en-US" sz="1800" spc="-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non-responsive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but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were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major</a:t>
            </a:r>
            <a:r>
              <a:rPr lang="en-US" sz="1800" spc="-6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in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terms</a:t>
            </a:r>
            <a:r>
              <a:rPr lang="en-US" sz="1800" spc="-5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of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business.</a:t>
            </a:r>
            <a:endParaRPr lang="en-US" sz="1800" dirty="0">
              <a:latin typeface="Futura Bk BT" panose="020B0502020204020303" pitchFamily="34" charset="0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A25F5D-69F7-6D83-6CA9-D736635864C8}"/>
              </a:ext>
            </a:extLst>
          </p:cNvPr>
          <p:cNvSpPr txBox="1"/>
          <p:nvPr/>
        </p:nvSpPr>
        <p:spPr>
          <a:xfrm>
            <a:off x="2314575" y="5775397"/>
            <a:ext cx="7810500" cy="1038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16799"/>
              </a:lnSpc>
              <a:spcBef>
                <a:spcPts val="90"/>
              </a:spcBef>
            </a:pP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“The</a:t>
            </a:r>
            <a:r>
              <a:rPr lang="en-US" sz="1800" b="1" spc="-25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 </a:t>
            </a: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client</a:t>
            </a:r>
            <a:r>
              <a:rPr lang="en-US" sz="1800" b="1" spc="-2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 </a:t>
            </a: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was</a:t>
            </a:r>
            <a:r>
              <a:rPr lang="en-US" sz="1800" b="1" spc="-25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 </a:t>
            </a: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looking</a:t>
            </a:r>
            <a:r>
              <a:rPr lang="en-US" sz="1800" b="1" spc="-35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 </a:t>
            </a: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for</a:t>
            </a:r>
            <a:r>
              <a:rPr lang="en-US" sz="1800" b="1" spc="-35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 </a:t>
            </a: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a</a:t>
            </a:r>
            <a:r>
              <a:rPr lang="en-US" sz="1800" b="1" spc="-5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 </a:t>
            </a: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partner</a:t>
            </a:r>
            <a:r>
              <a:rPr lang="en-US" sz="1800" b="1" spc="-35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 </a:t>
            </a: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that</a:t>
            </a:r>
            <a:r>
              <a:rPr lang="en-US" sz="1800" b="1" spc="-5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 </a:t>
            </a: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had</a:t>
            </a:r>
            <a:r>
              <a:rPr lang="en-US" sz="1800" b="1" spc="-15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 </a:t>
            </a:r>
            <a:r>
              <a:rPr lang="en-US" sz="1800" b="1" spc="-1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end-to-</a:t>
            </a:r>
            <a:r>
              <a:rPr lang="en-US" sz="1800" b="1" spc="-25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end </a:t>
            </a: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Account</a:t>
            </a:r>
            <a:r>
              <a:rPr lang="en-US" sz="1800" b="1" spc="-1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 </a:t>
            </a: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Based</a:t>
            </a:r>
            <a:r>
              <a:rPr lang="en-US" sz="1800" b="1" spc="-3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 </a:t>
            </a:r>
            <a:r>
              <a:rPr lang="en-US" sz="1800" b="1" spc="-1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Marketing</a:t>
            </a:r>
            <a:r>
              <a:rPr lang="en-US" sz="1800" b="1" spc="-35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 </a:t>
            </a:r>
            <a:r>
              <a:rPr lang="en-US" sz="1800" b="1" spc="-1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campaign</a:t>
            </a:r>
            <a:r>
              <a:rPr lang="en-US" sz="1800" b="1" spc="-25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 </a:t>
            </a:r>
            <a:r>
              <a:rPr lang="en-US" sz="1800" b="1" spc="-1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management </a:t>
            </a: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capabilities</a:t>
            </a:r>
            <a:r>
              <a:rPr lang="en-US" sz="1800" b="1" spc="-4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 </a:t>
            </a: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and</a:t>
            </a:r>
            <a:r>
              <a:rPr lang="en-US" sz="1800" b="1" spc="5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 </a:t>
            </a:r>
            <a:r>
              <a:rPr lang="en-US" sz="1800" b="1" spc="-1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could</a:t>
            </a:r>
            <a:r>
              <a:rPr lang="en-US" sz="1800" b="1" spc="-4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 </a:t>
            </a:r>
            <a:r>
              <a:rPr lang="en-US" sz="1800" b="1" spc="-1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provide</a:t>
            </a:r>
            <a:r>
              <a:rPr lang="en-US" sz="1800" b="1" spc="-3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 </a:t>
            </a: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phenomenal</a:t>
            </a:r>
            <a:r>
              <a:rPr lang="en-US" sz="1800" b="1" spc="-4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 </a:t>
            </a:r>
            <a:r>
              <a:rPr lang="en-US" sz="1800" b="1" spc="-1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  <a:cs typeface="Calibri"/>
              </a:rPr>
              <a:t>results.”</a:t>
            </a:r>
            <a:endParaRPr lang="en-US" sz="1800" b="1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42128C-357A-F632-6A11-D288FC355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602" y="73407"/>
            <a:ext cx="1661968" cy="66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49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6181ED-32F2-733C-4213-81099A92DD96}"/>
              </a:ext>
            </a:extLst>
          </p:cNvPr>
          <p:cNvSpPr txBox="1"/>
          <p:nvPr/>
        </p:nvSpPr>
        <p:spPr>
          <a:xfrm>
            <a:off x="142877" y="1000981"/>
            <a:ext cx="5324475" cy="584775"/>
          </a:xfrm>
          <a:prstGeom prst="rect">
            <a:avLst/>
          </a:prstGeom>
          <a:solidFill>
            <a:srgbClr val="E2E3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3200" b="1">
                <a:solidFill>
                  <a:schemeClr val="bg2">
                    <a:lumMod val="50000"/>
                  </a:schemeClr>
                </a:solidFill>
                <a:latin typeface="Futura Bk BT" panose="020B05020202040203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IN" dirty="0"/>
              <a:t>Why ArkenTech Solutions?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9B027C-62E7-D530-81FC-AE7228C6CDDE}"/>
              </a:ext>
            </a:extLst>
          </p:cNvPr>
          <p:cNvSpPr txBox="1"/>
          <p:nvPr/>
        </p:nvSpPr>
        <p:spPr>
          <a:xfrm>
            <a:off x="152400" y="2036182"/>
            <a:ext cx="11887200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0"/>
              </a:spcBef>
            </a:pPr>
            <a:r>
              <a:rPr lang="en-US" sz="1800" spc="-10" dirty="0">
                <a:latin typeface="Calibri"/>
                <a:cs typeface="Calibri"/>
              </a:rPr>
              <a:t>ArkenTech Solutions</a:t>
            </a:r>
            <a:r>
              <a:rPr lang="en-US" sz="1800" spc="-3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has</a:t>
            </a:r>
            <a:r>
              <a:rPr lang="en-US" sz="1800" spc="-2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been</a:t>
            </a:r>
            <a:r>
              <a:rPr lang="en-US" sz="1800" spc="-30" dirty="0">
                <a:latin typeface="Calibri"/>
                <a:cs typeface="Calibri"/>
              </a:rPr>
              <a:t> </a:t>
            </a:r>
            <a:r>
              <a:rPr lang="en-US" sz="1800" spc="-10" dirty="0">
                <a:latin typeface="Calibri"/>
                <a:cs typeface="Calibri"/>
              </a:rPr>
              <a:t>smartly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helping B2B</a:t>
            </a:r>
            <a:r>
              <a:rPr lang="en-US" sz="1800" spc="-10" dirty="0">
                <a:latin typeface="Calibri"/>
                <a:cs typeface="Calibri"/>
              </a:rPr>
              <a:t> technology companies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spc="-10" dirty="0">
                <a:latin typeface="Calibri"/>
                <a:cs typeface="Calibri"/>
              </a:rPr>
              <a:t>generate</a:t>
            </a:r>
            <a:r>
              <a:rPr lang="en-US" sz="1800" spc="-2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incremental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spc="-10" dirty="0">
                <a:latin typeface="Calibri"/>
                <a:cs typeface="Calibri"/>
              </a:rPr>
              <a:t>profits</a:t>
            </a:r>
            <a:r>
              <a:rPr lang="en-US" sz="1800" spc="-3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by</a:t>
            </a:r>
            <a:r>
              <a:rPr lang="en-US" sz="1800" spc="15" dirty="0">
                <a:latin typeface="Calibri"/>
                <a:cs typeface="Calibri"/>
              </a:rPr>
              <a:t> </a:t>
            </a:r>
            <a:r>
              <a:rPr lang="en-US" sz="1800" spc="-10" dirty="0">
                <a:latin typeface="Calibri"/>
                <a:cs typeface="Calibri"/>
              </a:rPr>
              <a:t>nurturing </a:t>
            </a:r>
            <a:r>
              <a:rPr lang="en-US" sz="1800" dirty="0">
                <a:latin typeface="Calibri"/>
                <a:cs typeface="Calibri"/>
              </a:rPr>
              <a:t>existing</a:t>
            </a:r>
            <a:r>
              <a:rPr lang="en-US" sz="1800" spc="-15" dirty="0">
                <a:latin typeface="Calibri"/>
                <a:cs typeface="Calibri"/>
              </a:rPr>
              <a:t> </a:t>
            </a:r>
            <a:r>
              <a:rPr lang="en-US" sz="1800" spc="-10" dirty="0">
                <a:latin typeface="Calibri"/>
                <a:cs typeface="Calibri"/>
              </a:rPr>
              <a:t>clients</a:t>
            </a:r>
            <a:r>
              <a:rPr lang="en-US" sz="1800" spc="-3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and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spc="-10" dirty="0">
                <a:latin typeface="Calibri"/>
                <a:cs typeface="Calibri"/>
              </a:rPr>
              <a:t>reversing</a:t>
            </a:r>
            <a:r>
              <a:rPr lang="en-US" sz="1800" spc="-20" dirty="0">
                <a:latin typeface="Calibri"/>
                <a:cs typeface="Calibri"/>
              </a:rPr>
              <a:t> </a:t>
            </a:r>
            <a:r>
              <a:rPr lang="en-US" sz="1800" spc="-10" dirty="0">
                <a:latin typeface="Calibri"/>
                <a:cs typeface="Calibri"/>
              </a:rPr>
              <a:t>customer</a:t>
            </a:r>
            <a:r>
              <a:rPr lang="en-US" sz="1800" spc="-35" dirty="0">
                <a:latin typeface="Calibri"/>
                <a:cs typeface="Calibri"/>
              </a:rPr>
              <a:t> </a:t>
            </a:r>
            <a:r>
              <a:rPr lang="en-US" sz="1800" spc="-10" dirty="0">
                <a:latin typeface="Calibri"/>
                <a:cs typeface="Calibri"/>
              </a:rPr>
              <a:t>churn.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4E0E36-0B78-68C9-8D11-00EA045AB716}"/>
              </a:ext>
            </a:extLst>
          </p:cNvPr>
          <p:cNvSpPr txBox="1"/>
          <p:nvPr/>
        </p:nvSpPr>
        <p:spPr>
          <a:xfrm>
            <a:off x="142877" y="3219180"/>
            <a:ext cx="11630025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0"/>
              </a:spcBef>
            </a:pPr>
            <a:r>
              <a:rPr lang="en-US" sz="1800" dirty="0">
                <a:latin typeface="Calibri"/>
                <a:cs typeface="Calibri"/>
              </a:rPr>
              <a:t>We</a:t>
            </a:r>
            <a:r>
              <a:rPr lang="en-US" sz="1800" spc="10" dirty="0">
                <a:latin typeface="Calibri"/>
                <a:cs typeface="Calibri"/>
              </a:rPr>
              <a:t> </a:t>
            </a:r>
            <a:r>
              <a:rPr lang="en-US" sz="1800" spc="-10" dirty="0">
                <a:latin typeface="Calibri"/>
                <a:cs typeface="Calibri"/>
              </a:rPr>
              <a:t>utilize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a</a:t>
            </a:r>
            <a:r>
              <a:rPr lang="en-US" sz="1800" spc="2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mix</a:t>
            </a:r>
            <a:r>
              <a:rPr lang="en-US" sz="1800" spc="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of</a:t>
            </a:r>
            <a:r>
              <a:rPr lang="en-US" sz="1800" spc="15" dirty="0">
                <a:latin typeface="Calibri"/>
                <a:cs typeface="Calibri"/>
              </a:rPr>
              <a:t> </a:t>
            </a:r>
            <a:r>
              <a:rPr lang="en-US" sz="1800" spc="-10" dirty="0">
                <a:latin typeface="Calibri"/>
                <a:cs typeface="Calibri"/>
              </a:rPr>
              <a:t>experience,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spc="-10" dirty="0">
                <a:latin typeface="Calibri"/>
                <a:cs typeface="Calibri"/>
              </a:rPr>
              <a:t>technologies,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spc="-10" dirty="0">
                <a:latin typeface="Calibri"/>
                <a:cs typeface="Calibri"/>
              </a:rPr>
              <a:t>tactics,</a:t>
            </a:r>
            <a:r>
              <a:rPr lang="en-US" sz="1800" spc="-40" dirty="0">
                <a:latin typeface="Calibri"/>
                <a:cs typeface="Calibri"/>
              </a:rPr>
              <a:t> </a:t>
            </a:r>
            <a:r>
              <a:rPr lang="en-US" sz="1800" spc="-25" dirty="0">
                <a:latin typeface="Calibri"/>
                <a:cs typeface="Calibri"/>
              </a:rPr>
              <a:t>and </a:t>
            </a:r>
            <a:r>
              <a:rPr lang="en-US" sz="1800" spc="-10" dirty="0">
                <a:latin typeface="Calibri"/>
                <a:cs typeface="Calibri"/>
              </a:rPr>
              <a:t>manpower</a:t>
            </a:r>
            <a:r>
              <a:rPr lang="en-US" sz="1800" spc="-4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to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quickly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and </a:t>
            </a:r>
            <a:r>
              <a:rPr lang="en-US" sz="1800" spc="-10" dirty="0">
                <a:latin typeface="Calibri"/>
                <a:cs typeface="Calibri"/>
              </a:rPr>
              <a:t>innovatively</a:t>
            </a:r>
            <a:r>
              <a:rPr lang="en-US" sz="1800" spc="-4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reach</a:t>
            </a:r>
            <a:r>
              <a:rPr lang="en-US" sz="1800" spc="-5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out</a:t>
            </a:r>
            <a:r>
              <a:rPr lang="en-US" sz="1800" spc="-1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to</a:t>
            </a:r>
            <a:r>
              <a:rPr lang="en-US" sz="1800" spc="-10" dirty="0">
                <a:latin typeface="Calibri"/>
                <a:cs typeface="Calibri"/>
              </a:rPr>
              <a:t> </a:t>
            </a:r>
            <a:r>
              <a:rPr lang="en-US" sz="1800" spc="-25" dirty="0">
                <a:latin typeface="Calibri"/>
                <a:cs typeface="Calibri"/>
              </a:rPr>
              <a:t>the </a:t>
            </a:r>
            <a:r>
              <a:rPr lang="en-US" sz="1800" spc="-10" dirty="0">
                <a:latin typeface="Calibri"/>
                <a:cs typeface="Calibri"/>
              </a:rPr>
              <a:t>at-</a:t>
            </a:r>
            <a:r>
              <a:rPr lang="en-US" sz="1800" dirty="0">
                <a:latin typeface="Calibri"/>
                <a:cs typeface="Calibri"/>
              </a:rPr>
              <a:t>risk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spc="-10" dirty="0">
                <a:latin typeface="Calibri"/>
                <a:cs typeface="Calibri"/>
              </a:rPr>
              <a:t>customers</a:t>
            </a:r>
            <a:r>
              <a:rPr lang="en-US" sz="1800" spc="-5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on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behalf of</a:t>
            </a:r>
            <a:r>
              <a:rPr lang="en-US" sz="1800" spc="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our </a:t>
            </a:r>
            <a:r>
              <a:rPr lang="en-US" sz="1800" spc="-10" dirty="0">
                <a:latin typeface="Calibri"/>
                <a:cs typeface="Calibri"/>
              </a:rPr>
              <a:t>clients</a:t>
            </a:r>
            <a:r>
              <a:rPr lang="en-US" sz="1800" spc="-5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and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build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spc="-50" dirty="0">
                <a:latin typeface="Calibri"/>
                <a:cs typeface="Calibri"/>
              </a:rPr>
              <a:t>a</a:t>
            </a:r>
            <a:r>
              <a:rPr lang="en-US" sz="1800" dirty="0">
                <a:latin typeface="Calibri"/>
                <a:cs typeface="Calibri"/>
              </a:rPr>
              <a:t> renewed</a:t>
            </a:r>
            <a:r>
              <a:rPr lang="en-US" sz="1800" spc="-15" dirty="0">
                <a:latin typeface="Calibri"/>
                <a:cs typeface="Calibri"/>
              </a:rPr>
              <a:t> </a:t>
            </a:r>
            <a:r>
              <a:rPr lang="en-US" sz="1800" spc="-10" dirty="0">
                <a:latin typeface="Calibri"/>
                <a:cs typeface="Calibri"/>
              </a:rPr>
              <a:t>relationship.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D4BE51-AC79-7C84-DC4D-5FDFE74F0C25}"/>
              </a:ext>
            </a:extLst>
          </p:cNvPr>
          <p:cNvSpPr txBox="1"/>
          <p:nvPr/>
        </p:nvSpPr>
        <p:spPr>
          <a:xfrm>
            <a:off x="142877" y="4402178"/>
            <a:ext cx="11887199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0"/>
              </a:spcBef>
            </a:pPr>
            <a:r>
              <a:rPr lang="en-US" sz="1800" dirty="0">
                <a:latin typeface="Calibri"/>
                <a:cs typeface="Calibri"/>
              </a:rPr>
              <a:t>The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client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was</a:t>
            </a:r>
            <a:r>
              <a:rPr lang="en-US" sz="1800" spc="-2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looking</a:t>
            </a:r>
            <a:r>
              <a:rPr lang="en-US" sz="1800" spc="-4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for</a:t>
            </a:r>
            <a:r>
              <a:rPr lang="en-US" sz="1800" spc="-3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a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sharp</a:t>
            </a:r>
            <a:r>
              <a:rPr lang="en-US" sz="1800" spc="-4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approach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spc="-10" dirty="0">
                <a:latin typeface="Calibri"/>
                <a:cs typeface="Calibri"/>
              </a:rPr>
              <a:t>and</a:t>
            </a:r>
            <a:r>
              <a:rPr lang="en-US" sz="1800" spc="-110" dirty="0">
                <a:latin typeface="Calibri"/>
                <a:cs typeface="Calibri"/>
              </a:rPr>
              <a:t> </a:t>
            </a:r>
            <a:r>
              <a:rPr lang="en-US" sz="1800" spc="-10" dirty="0">
                <a:latin typeface="Calibri"/>
                <a:cs typeface="Calibri"/>
              </a:rPr>
              <a:t>wanted </a:t>
            </a:r>
            <a:r>
              <a:rPr lang="en-US" sz="1800" dirty="0">
                <a:latin typeface="Calibri"/>
                <a:cs typeface="Calibri"/>
              </a:rPr>
              <a:t>an </a:t>
            </a:r>
            <a:r>
              <a:rPr lang="en-US" sz="1800" spc="-10" dirty="0">
                <a:latin typeface="Calibri"/>
                <a:cs typeface="Calibri"/>
              </a:rPr>
              <a:t>experienced</a:t>
            </a:r>
            <a:r>
              <a:rPr lang="en-US" sz="1800" spc="-35" dirty="0">
                <a:latin typeface="Calibri"/>
                <a:cs typeface="Calibri"/>
              </a:rPr>
              <a:t> </a:t>
            </a:r>
            <a:r>
              <a:rPr lang="en-US" sz="1800" spc="-10" dirty="0">
                <a:latin typeface="Calibri"/>
                <a:cs typeface="Calibri"/>
              </a:rPr>
              <a:t>partner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which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the right</a:t>
            </a:r>
            <a:r>
              <a:rPr lang="en-US" sz="1800" spc="-15" dirty="0">
                <a:latin typeface="Calibri"/>
                <a:cs typeface="Calibri"/>
              </a:rPr>
              <a:t> </a:t>
            </a:r>
            <a:r>
              <a:rPr lang="en-US" sz="1800" spc="-10" dirty="0">
                <a:latin typeface="Calibri"/>
                <a:cs typeface="Calibri"/>
              </a:rPr>
              <a:t>skillsets,</a:t>
            </a:r>
            <a:r>
              <a:rPr lang="en-US" sz="1800" spc="-25" dirty="0">
                <a:latin typeface="Calibri"/>
                <a:cs typeface="Calibri"/>
              </a:rPr>
              <a:t> who </a:t>
            </a:r>
            <a:r>
              <a:rPr lang="en-US" sz="1800" dirty="0">
                <a:latin typeface="Calibri"/>
                <a:cs typeface="Calibri"/>
              </a:rPr>
              <a:t>could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spc="-10" dirty="0">
                <a:latin typeface="Calibri"/>
                <a:cs typeface="Calibri"/>
              </a:rPr>
              <a:t>execute</a:t>
            </a:r>
            <a:r>
              <a:rPr lang="en-US" sz="1800" spc="-3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the </a:t>
            </a:r>
            <a:r>
              <a:rPr lang="en-US" sz="1800" spc="-10" dirty="0">
                <a:latin typeface="Calibri"/>
                <a:cs typeface="Calibri"/>
              </a:rPr>
              <a:t>campaign</a:t>
            </a:r>
            <a:r>
              <a:rPr lang="en-US" sz="1800" spc="-4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in</a:t>
            </a:r>
            <a:r>
              <a:rPr lang="en-US" sz="1800" spc="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a</a:t>
            </a:r>
            <a:r>
              <a:rPr lang="en-US" sz="1800" spc="10" dirty="0">
                <a:latin typeface="Calibri"/>
                <a:cs typeface="Calibri"/>
              </a:rPr>
              <a:t> </a:t>
            </a:r>
            <a:r>
              <a:rPr lang="en-US" sz="1800" spc="-10" dirty="0">
                <a:latin typeface="Calibri"/>
                <a:cs typeface="Calibri"/>
              </a:rPr>
              <a:t>short</a:t>
            </a:r>
            <a:r>
              <a:rPr lang="en-US" sz="1800" spc="-4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time.</a:t>
            </a:r>
            <a:r>
              <a:rPr lang="en-US" sz="1800" spc="-3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The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spc="-10" dirty="0">
                <a:latin typeface="Calibri"/>
                <a:cs typeface="Calibri"/>
              </a:rPr>
              <a:t>client found</a:t>
            </a:r>
            <a:r>
              <a:rPr lang="en-US" sz="1800" spc="-45" dirty="0">
                <a:latin typeface="Calibri"/>
                <a:cs typeface="Calibri"/>
              </a:rPr>
              <a:t> </a:t>
            </a:r>
            <a:r>
              <a:rPr lang="en-US" sz="1800" spc="-10" dirty="0">
                <a:latin typeface="Calibri"/>
                <a:cs typeface="Calibri"/>
              </a:rPr>
              <a:t>ArkenTech Solutions</a:t>
            </a:r>
            <a:r>
              <a:rPr lang="en-US" sz="1800" spc="-3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to</a:t>
            </a:r>
            <a:r>
              <a:rPr lang="en-US" sz="1800" spc="-1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be</a:t>
            </a:r>
            <a:r>
              <a:rPr lang="en-US" sz="1800" spc="-1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the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right</a:t>
            </a:r>
            <a:r>
              <a:rPr lang="en-US" sz="1800" spc="-4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fit for</a:t>
            </a:r>
            <a:r>
              <a:rPr lang="en-US" sz="1800" spc="-1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their </a:t>
            </a:r>
            <a:r>
              <a:rPr lang="en-US" sz="1800" spc="-20" dirty="0">
                <a:latin typeface="Calibri"/>
                <a:cs typeface="Calibri"/>
              </a:rPr>
              <a:t>very </a:t>
            </a:r>
            <a:r>
              <a:rPr lang="en-US" sz="1800" spc="-10" dirty="0">
                <a:latin typeface="Calibri"/>
                <a:cs typeface="Calibri"/>
              </a:rPr>
              <a:t>specific</a:t>
            </a:r>
            <a:r>
              <a:rPr lang="en-US" sz="1800" spc="-65" dirty="0">
                <a:latin typeface="Calibri"/>
                <a:cs typeface="Calibri"/>
              </a:rPr>
              <a:t> </a:t>
            </a:r>
            <a:r>
              <a:rPr lang="en-US" sz="1800" spc="-10" dirty="0">
                <a:latin typeface="Calibri"/>
                <a:cs typeface="Calibri"/>
              </a:rPr>
              <a:t>requirements</a:t>
            </a:r>
            <a:r>
              <a:rPr lang="en-US" sz="1800" spc="-3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and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chose</a:t>
            </a:r>
            <a:r>
              <a:rPr lang="en-US" sz="1800" spc="-1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us</a:t>
            </a:r>
            <a:r>
              <a:rPr lang="en-US" sz="1800" spc="-1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to</a:t>
            </a:r>
            <a:r>
              <a:rPr lang="en-US" sz="1800" spc="-3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lead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the</a:t>
            </a:r>
            <a:r>
              <a:rPr lang="en-US" sz="1800" spc="5" dirty="0">
                <a:latin typeface="Calibri"/>
                <a:cs typeface="Calibri"/>
              </a:rPr>
              <a:t> </a:t>
            </a:r>
            <a:r>
              <a:rPr lang="en-US" sz="1800" spc="-25" dirty="0">
                <a:latin typeface="Calibri"/>
                <a:cs typeface="Calibri"/>
              </a:rPr>
              <a:t>ABM </a:t>
            </a:r>
            <a:r>
              <a:rPr lang="en-US" sz="1800" spc="-10" dirty="0">
                <a:latin typeface="Calibri"/>
                <a:cs typeface="Calibri"/>
              </a:rPr>
              <a:t>campaign.</a:t>
            </a:r>
            <a:endParaRPr lang="en-US" sz="1800" dirty="0">
              <a:latin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840BEA-4718-0412-B428-04EC0A90C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108" y="102394"/>
            <a:ext cx="1661968" cy="66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5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CEAB27-AD91-8AFB-9AE4-B25744A6FC03}"/>
              </a:ext>
            </a:extLst>
          </p:cNvPr>
          <p:cNvSpPr txBox="1"/>
          <p:nvPr/>
        </p:nvSpPr>
        <p:spPr>
          <a:xfrm>
            <a:off x="323850" y="708600"/>
            <a:ext cx="11696700" cy="87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85"/>
              </a:spcBef>
            </a:pPr>
            <a:r>
              <a:rPr lang="en-US" sz="1800" dirty="0">
                <a:latin typeface="Futura Bk BT" panose="020B0502020204020303" pitchFamily="34" charset="0"/>
                <a:cs typeface="Calibri"/>
              </a:rPr>
              <a:t>The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client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shared</a:t>
            </a:r>
            <a:r>
              <a:rPr lang="en-US" sz="1800" spc="-5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</a:t>
            </a:r>
            <a:r>
              <a:rPr lang="en-US" sz="1800" spc="-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specification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and the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list</a:t>
            </a:r>
            <a:r>
              <a:rPr lang="en-US" sz="1800" spc="-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of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clients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for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Account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Based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Marketing.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After</a:t>
            </a:r>
            <a:r>
              <a:rPr lang="en-US" sz="1800" spc="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discussing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with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the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client,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we</a:t>
            </a:r>
            <a:r>
              <a:rPr lang="en-US" sz="1800" spc="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decided</a:t>
            </a:r>
            <a:r>
              <a:rPr lang="en-US" sz="1800" spc="-5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to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move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forward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with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</a:t>
            </a:r>
            <a:r>
              <a:rPr lang="en-US" sz="1800" spc="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three-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step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approach:</a:t>
            </a:r>
            <a:endParaRPr lang="en-US" sz="1800" dirty="0">
              <a:latin typeface="Futura Bk BT" panose="020B0502020204020303" pitchFamily="34" charset="0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C88FBC-A39A-7203-3249-B992D8AFCFC5}"/>
              </a:ext>
            </a:extLst>
          </p:cNvPr>
          <p:cNvSpPr txBox="1"/>
          <p:nvPr/>
        </p:nvSpPr>
        <p:spPr>
          <a:xfrm>
            <a:off x="323850" y="123825"/>
            <a:ext cx="3028950" cy="584775"/>
          </a:xfrm>
          <a:prstGeom prst="rect">
            <a:avLst/>
          </a:prstGeom>
          <a:solidFill>
            <a:srgbClr val="E2E3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3200" b="1">
                <a:solidFill>
                  <a:schemeClr val="bg2">
                    <a:lumMod val="50000"/>
                  </a:schemeClr>
                </a:solidFill>
                <a:latin typeface="Futura Bk BT" panose="020B05020202040203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IN" dirty="0"/>
              <a:t>Our Solution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65D6AA-C5CC-FAC7-C2D6-8EFDC3A5D34E}"/>
              </a:ext>
            </a:extLst>
          </p:cNvPr>
          <p:cNvSpPr txBox="1"/>
          <p:nvPr/>
        </p:nvSpPr>
        <p:spPr>
          <a:xfrm>
            <a:off x="247650" y="1812994"/>
            <a:ext cx="11849100" cy="1704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0"/>
              </a:spcBef>
            </a:pPr>
            <a:r>
              <a:rPr lang="en-US" sz="1800" b="1" spc="-10" dirty="0">
                <a:latin typeface="Futura Bk BT" panose="020B0502020204020303" pitchFamily="34" charset="0"/>
                <a:cs typeface="Calibri"/>
              </a:rPr>
              <a:t>Connect</a:t>
            </a:r>
            <a:r>
              <a:rPr lang="en-US" sz="1800" b="1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b="1" dirty="0">
                <a:latin typeface="Futura Bk BT" panose="020B0502020204020303" pitchFamily="34" charset="0"/>
                <a:cs typeface="Calibri"/>
              </a:rPr>
              <a:t>with</a:t>
            </a:r>
            <a:r>
              <a:rPr lang="en-US" sz="1800" b="1" spc="-2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b="1" dirty="0">
                <a:latin typeface="Futura Bk BT" panose="020B0502020204020303" pitchFamily="34" charset="0"/>
                <a:cs typeface="Calibri"/>
              </a:rPr>
              <a:t>the</a:t>
            </a:r>
            <a:r>
              <a:rPr lang="en-US" sz="1800" b="1" spc="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b="1" spc="-10" dirty="0">
                <a:latin typeface="Futura Bk BT" panose="020B0502020204020303" pitchFamily="34" charset="0"/>
                <a:cs typeface="Calibri"/>
              </a:rPr>
              <a:t>customers</a:t>
            </a:r>
            <a:r>
              <a:rPr lang="en-US" sz="1800" b="1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b="1" dirty="0">
                <a:latin typeface="Futura Bk BT" panose="020B0502020204020303" pitchFamily="34" charset="0"/>
                <a:cs typeface="Calibri"/>
              </a:rPr>
              <a:t>through</a:t>
            </a:r>
            <a:r>
              <a:rPr lang="en-US" sz="1800" b="1" spc="2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b="1" spc="-10" dirty="0">
                <a:latin typeface="Futura Bk BT" panose="020B0502020204020303" pitchFamily="34" charset="0"/>
                <a:cs typeface="Calibri"/>
              </a:rPr>
              <a:t>telemarketing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: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Our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experienced</a:t>
            </a:r>
            <a:r>
              <a:rPr lang="en-US" sz="1800" spc="-5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telemarketers</a:t>
            </a:r>
            <a:r>
              <a:rPr lang="en-US" sz="1800" spc="20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made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calls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to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the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key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personnel</a:t>
            </a:r>
            <a:r>
              <a:rPr lang="en-US" sz="1800" spc="-5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in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unresponsive</a:t>
            </a:r>
            <a:r>
              <a:rPr lang="en-US" sz="1800" spc="19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accounts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and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told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them</a:t>
            </a:r>
            <a:r>
              <a:rPr lang="en-US" sz="1800" spc="-5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about</a:t>
            </a:r>
            <a:r>
              <a:rPr lang="en-US" sz="1800" spc="-5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new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features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and</a:t>
            </a:r>
            <a:r>
              <a:rPr lang="en-US" sz="1800" spc="40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opportunities</a:t>
            </a:r>
            <a:r>
              <a:rPr lang="en-US" sz="1800" spc="-5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that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they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are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missing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and 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also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provided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</a:t>
            </a:r>
            <a:r>
              <a:rPr lang="en-US" sz="1800" spc="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high-level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view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of</a:t>
            </a:r>
            <a:r>
              <a:rPr lang="en-US" sz="1800" spc="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</a:t>
            </a:r>
            <a:r>
              <a:rPr lang="en-US" sz="1800" spc="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content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asset.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If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</a:t>
            </a:r>
            <a:r>
              <a:rPr lang="en-US" sz="1800" spc="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customer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showed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interest,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</a:t>
            </a:r>
            <a:r>
              <a:rPr lang="en-US" sz="1800" spc="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telemarketing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associate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shared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document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with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them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immediately.</a:t>
            </a:r>
            <a:endParaRPr lang="en-US" sz="1800" dirty="0">
              <a:latin typeface="Futura Bk BT" panose="020B0502020204020303" pitchFamily="34" charset="0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44C53D-F09B-04FA-1193-EC3C70972409}"/>
              </a:ext>
            </a:extLst>
          </p:cNvPr>
          <p:cNvSpPr txBox="1"/>
          <p:nvPr/>
        </p:nvSpPr>
        <p:spPr>
          <a:xfrm>
            <a:off x="247650" y="3748385"/>
            <a:ext cx="11582400" cy="87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pc="-10" dirty="0">
                <a:latin typeface="Futura Bk BT" panose="020B0502020204020303" pitchFamily="34" charset="0"/>
                <a:cs typeface="Calibri"/>
              </a:rPr>
              <a:t>Top-</a:t>
            </a:r>
            <a:r>
              <a:rPr lang="en-US" sz="1800" b="1" dirty="0">
                <a:latin typeface="Futura Bk BT" panose="020B0502020204020303" pitchFamily="34" charset="0"/>
                <a:cs typeface="Calibri"/>
              </a:rPr>
              <a:t>up</a:t>
            </a:r>
            <a:r>
              <a:rPr lang="en-US" sz="1800" b="1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b="1" dirty="0">
                <a:latin typeface="Futura Bk BT" panose="020B0502020204020303" pitchFamily="34" charset="0"/>
                <a:cs typeface="Calibri"/>
              </a:rPr>
              <a:t>the</a:t>
            </a:r>
            <a:r>
              <a:rPr lang="en-US" sz="1800" b="1" spc="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b="1" spc="-10" dirty="0">
                <a:latin typeface="Futura Bk BT" panose="020B0502020204020303" pitchFamily="34" charset="0"/>
                <a:cs typeface="Calibri"/>
              </a:rPr>
              <a:t>telemarketing</a:t>
            </a:r>
            <a:r>
              <a:rPr lang="en-US" sz="1800" b="1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b="1" spc="-10" dirty="0">
                <a:latin typeface="Futura Bk BT" panose="020B0502020204020303" pitchFamily="34" charset="0"/>
                <a:cs typeface="Calibri"/>
              </a:rPr>
              <a:t>effort</a:t>
            </a:r>
            <a:r>
              <a:rPr lang="en-US" sz="1800" b="1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b="1" dirty="0">
                <a:latin typeface="Futura Bk BT" panose="020B0502020204020303" pitchFamily="34" charset="0"/>
                <a:cs typeface="Calibri"/>
              </a:rPr>
              <a:t>with</a:t>
            </a:r>
            <a:r>
              <a:rPr lang="en-US" sz="1800" b="1" spc="-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b="1" dirty="0">
                <a:latin typeface="Futura Bk BT" panose="020B0502020204020303" pitchFamily="34" charset="0"/>
                <a:cs typeface="Calibri"/>
              </a:rPr>
              <a:t>an</a:t>
            </a:r>
            <a:r>
              <a:rPr lang="en-US" sz="1800" b="1" spc="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b="1" dirty="0">
                <a:latin typeface="Futura Bk BT" panose="020B0502020204020303" pitchFamily="34" charset="0"/>
                <a:cs typeface="Calibri"/>
              </a:rPr>
              <a:t>email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:</a:t>
            </a:r>
            <a:r>
              <a:rPr lang="en-US" sz="1800" spc="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The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phone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call</a:t>
            </a:r>
            <a:r>
              <a:rPr lang="en-US" sz="1800" spc="-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was</a:t>
            </a:r>
            <a:r>
              <a:rPr lang="en-US" sz="1800" spc="-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then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supported</a:t>
            </a:r>
            <a:r>
              <a:rPr lang="en-US" sz="1800" spc="-5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by a</a:t>
            </a:r>
            <a:r>
              <a:rPr lang="en-US" sz="1800" spc="-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follow-up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email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that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had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information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about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downloading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the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content asset.</a:t>
            </a:r>
            <a:endParaRPr lang="en-IN" dirty="0">
              <a:latin typeface="Futura Bk BT" panose="020B05020202040203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4FE635-112C-345B-CB78-0F005BF03EFD}"/>
              </a:ext>
            </a:extLst>
          </p:cNvPr>
          <p:cNvSpPr txBox="1"/>
          <p:nvPr/>
        </p:nvSpPr>
        <p:spPr>
          <a:xfrm>
            <a:off x="247650" y="4948297"/>
            <a:ext cx="1130617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pc="-10" dirty="0">
                <a:latin typeface="Futura Bk BT" panose="020B0502020204020303" pitchFamily="34" charset="0"/>
                <a:cs typeface="Calibri"/>
              </a:rPr>
              <a:t>Provide</a:t>
            </a:r>
            <a:r>
              <a:rPr lang="en-US" sz="1800" b="1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b="1" dirty="0">
                <a:latin typeface="Futura Bk BT" panose="020B0502020204020303" pitchFamily="34" charset="0"/>
                <a:cs typeface="Calibri"/>
              </a:rPr>
              <a:t>a</a:t>
            </a:r>
            <a:r>
              <a:rPr lang="en-US" sz="1800" b="1" spc="-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b="1" dirty="0">
                <a:latin typeface="Futura Bk BT" panose="020B0502020204020303" pitchFamily="34" charset="0"/>
                <a:cs typeface="Calibri"/>
              </a:rPr>
              <a:t>content</a:t>
            </a:r>
            <a:r>
              <a:rPr lang="en-US" sz="1800" b="1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b="1" dirty="0">
                <a:latin typeface="Futura Bk BT" panose="020B0502020204020303" pitchFamily="34" charset="0"/>
                <a:cs typeface="Calibri"/>
              </a:rPr>
              <a:t>asset</a:t>
            </a:r>
            <a:r>
              <a:rPr lang="en-US" sz="1800" b="1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b="1" dirty="0">
                <a:latin typeface="Futura Bk BT" panose="020B0502020204020303" pitchFamily="34" charset="0"/>
                <a:cs typeface="Calibri"/>
              </a:rPr>
              <a:t>to</a:t>
            </a:r>
            <a:r>
              <a:rPr lang="en-US" sz="1800" b="1" spc="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b="1" spc="-10" dirty="0">
                <a:latin typeface="Futura Bk BT" panose="020B0502020204020303" pitchFamily="34" charset="0"/>
                <a:cs typeface="Calibri"/>
              </a:rPr>
              <a:t>customers</a:t>
            </a:r>
            <a:r>
              <a:rPr lang="en-US" sz="1800" b="1" spc="-5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b="1" dirty="0">
                <a:latin typeface="Futura Bk BT" panose="020B0502020204020303" pitchFamily="34" charset="0"/>
                <a:cs typeface="Calibri"/>
              </a:rPr>
              <a:t>who wish</a:t>
            </a:r>
            <a:r>
              <a:rPr lang="en-US" sz="1800" b="1" spc="-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b="1" spc="-25" dirty="0">
                <a:latin typeface="Futura Bk BT" panose="020B0502020204020303" pitchFamily="34" charset="0"/>
                <a:cs typeface="Calibri"/>
              </a:rPr>
              <a:t>to </a:t>
            </a:r>
            <a:r>
              <a:rPr lang="en-US" sz="1800" b="1" dirty="0">
                <a:latin typeface="Futura Bk BT" panose="020B0502020204020303" pitchFamily="34" charset="0"/>
                <a:cs typeface="Calibri"/>
              </a:rPr>
              <a:t>know</a:t>
            </a:r>
            <a:r>
              <a:rPr lang="en-US" sz="1800" b="1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b="1" dirty="0">
                <a:latin typeface="Futura Bk BT" panose="020B0502020204020303" pitchFamily="34" charset="0"/>
                <a:cs typeface="Calibri"/>
              </a:rPr>
              <a:t>more:</a:t>
            </a:r>
            <a:r>
              <a:rPr lang="en-US" sz="1800" b="1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We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created</a:t>
            </a:r>
            <a:r>
              <a:rPr lang="en-US" sz="1800" spc="-5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four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different</a:t>
            </a:r>
            <a:r>
              <a:rPr lang="en-US" sz="1800" spc="-5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content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assets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that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were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targeted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for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specific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set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of</a:t>
            </a:r>
            <a:r>
              <a:rPr lang="en-US" sz="1800" spc="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job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titles. Through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this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approach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client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received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</a:t>
            </a:r>
            <a:r>
              <a:rPr lang="en-US" sz="1800" spc="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good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number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of</a:t>
            </a:r>
            <a:r>
              <a:rPr lang="en-US" sz="1800" spc="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hand-raisers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or</a:t>
            </a:r>
            <a:r>
              <a:rPr lang="en-US" sz="1800" spc="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people</a:t>
            </a:r>
            <a:r>
              <a:rPr lang="en-US" sz="1800" spc="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who</a:t>
            </a:r>
            <a:r>
              <a:rPr lang="en-US" sz="1800" spc="-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requested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for</a:t>
            </a:r>
            <a:r>
              <a:rPr lang="en-US" sz="1800" spc="20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content.</a:t>
            </a:r>
            <a:r>
              <a:rPr lang="en-US" sz="1800" spc="-5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client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was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then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able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to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nurture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those customers</a:t>
            </a:r>
            <a:r>
              <a:rPr lang="en-US" sz="1800" spc="-7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further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and</a:t>
            </a:r>
            <a:r>
              <a:rPr lang="en-US" sz="1800" spc="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take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them</a:t>
            </a:r>
            <a:r>
              <a:rPr lang="en-US" sz="1800" spc="-5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to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next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level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in</a:t>
            </a:r>
            <a:r>
              <a:rPr lang="en-US" sz="1800" spc="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the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customer</a:t>
            </a:r>
            <a:r>
              <a:rPr lang="en-US" sz="1800" spc="-5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lifecycle.</a:t>
            </a:r>
            <a:endParaRPr lang="en-US" sz="1800" dirty="0">
              <a:latin typeface="Futura Bk BT" panose="020B0502020204020303" pitchFamily="34" charset="0"/>
              <a:cs typeface="Calibri"/>
            </a:endParaRPr>
          </a:p>
          <a:p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D8D3E7-8C01-B98D-87DB-38818A4DC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82" y="0"/>
            <a:ext cx="1661968" cy="66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5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F03243-9904-77F0-E9EB-04BDDB66BA65}"/>
              </a:ext>
            </a:extLst>
          </p:cNvPr>
          <p:cNvSpPr txBox="1"/>
          <p:nvPr/>
        </p:nvSpPr>
        <p:spPr>
          <a:xfrm>
            <a:off x="180975" y="205858"/>
            <a:ext cx="6019799" cy="584775"/>
          </a:xfrm>
          <a:prstGeom prst="rect">
            <a:avLst/>
          </a:prstGeom>
          <a:solidFill>
            <a:srgbClr val="E2E3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3200" b="1">
                <a:solidFill>
                  <a:schemeClr val="bg2">
                    <a:lumMod val="50000"/>
                  </a:schemeClr>
                </a:solidFill>
                <a:latin typeface="Futura Bk BT" panose="020B05020202040203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ArkenTech Solutions Difference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47B23-9202-6B2D-AFA4-372290771AF4}"/>
              </a:ext>
            </a:extLst>
          </p:cNvPr>
          <p:cNvSpPr txBox="1"/>
          <p:nvPr/>
        </p:nvSpPr>
        <p:spPr>
          <a:xfrm>
            <a:off x="-76201" y="1416329"/>
            <a:ext cx="12192000" cy="309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marR="36830" indent="-228600">
              <a:lnSpc>
                <a:spcPct val="150000"/>
              </a:lnSpc>
              <a:spcBef>
                <a:spcPts val="102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ArkenTech Solutions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has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been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working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in</a:t>
            </a:r>
            <a:r>
              <a:rPr lang="en-US" sz="1800" spc="-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lead</a:t>
            </a:r>
            <a:r>
              <a:rPr lang="en-US" sz="1800" spc="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nurturing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domain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for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 long time now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.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Our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telemarketers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are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experts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in</a:t>
            </a:r>
            <a:r>
              <a:rPr lang="en-US" sz="1800" spc="-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 B2B</a:t>
            </a:r>
            <a:r>
              <a:rPr lang="en-US" sz="1800" spc="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domain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and</a:t>
            </a:r>
            <a:r>
              <a:rPr lang="en-US" sz="1800" spc="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understand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the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pulse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and</a:t>
            </a:r>
            <a:r>
              <a:rPr lang="en-US" sz="1800" spc="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motivations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of</a:t>
            </a:r>
            <a:r>
              <a:rPr lang="en-US" sz="1800" spc="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typical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customers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in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field.</a:t>
            </a:r>
            <a:r>
              <a:rPr lang="en-US" sz="1800" spc="-5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They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were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able to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generate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lot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of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interest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in the</a:t>
            </a:r>
            <a:r>
              <a:rPr lang="en-US" sz="1800" spc="-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content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assets</a:t>
            </a:r>
            <a:r>
              <a:rPr lang="en-US" sz="1800" spc="-6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with</a:t>
            </a:r>
            <a:r>
              <a:rPr lang="en-US" sz="1800" spc="-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their telemarketing</a:t>
            </a:r>
            <a:r>
              <a:rPr lang="en-US" sz="1800" spc="-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capabilities.</a:t>
            </a:r>
            <a:endParaRPr lang="en-US" sz="1800" dirty="0">
              <a:latin typeface="Futura Bk BT" panose="020B0502020204020303" pitchFamily="34" charset="0"/>
              <a:cs typeface="Calibri"/>
            </a:endParaRPr>
          </a:p>
          <a:p>
            <a:pPr>
              <a:lnSpc>
                <a:spcPct val="150000"/>
              </a:lnSpc>
              <a:spcBef>
                <a:spcPts val="40"/>
              </a:spcBef>
            </a:pPr>
            <a:endParaRPr lang="en-US" sz="2400" dirty="0">
              <a:latin typeface="Futura Bk BT" panose="020B0502020204020303" pitchFamily="34" charset="0"/>
              <a:cs typeface="Calibri"/>
            </a:endParaRPr>
          </a:p>
          <a:p>
            <a:pPr marL="241300" marR="5080" indent="-228600">
              <a:lnSpc>
                <a:spcPct val="150000"/>
              </a:lnSpc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US" sz="1800" dirty="0">
                <a:latin typeface="Futura Bk BT" panose="020B0502020204020303" pitchFamily="34" charset="0"/>
                <a:cs typeface="Calibri"/>
              </a:rPr>
              <a:t>Leveraging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best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practices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and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past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experience,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we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know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what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works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best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for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B2B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email</a:t>
            </a:r>
            <a:r>
              <a:rPr lang="en-US" sz="1800" spc="-5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marketing.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Keeping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that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in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mind,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email,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landing</a:t>
            </a:r>
            <a:r>
              <a:rPr lang="en-US" sz="1800" spc="-5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page,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</a:t>
            </a:r>
            <a:r>
              <a:rPr lang="en-US" sz="1800" spc="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timing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of</a:t>
            </a:r>
            <a:r>
              <a:rPr lang="en-US" sz="1800" spc="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</a:t>
            </a:r>
            <a:r>
              <a:rPr lang="en-US" sz="1800" spc="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campaign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and</a:t>
            </a:r>
            <a:r>
              <a:rPr lang="en-US" sz="1800" spc="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telephonic</a:t>
            </a:r>
            <a:r>
              <a:rPr lang="en-US" sz="1800" spc="-8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call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all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have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to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be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in-sync.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Our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team</a:t>
            </a:r>
            <a:r>
              <a:rPr lang="en-US" sz="1800" spc="-5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executed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the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project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flawlessly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for</a:t>
            </a:r>
            <a:r>
              <a:rPr lang="en-US" sz="1800" spc="-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maximum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impact.</a:t>
            </a:r>
            <a:endParaRPr lang="en-US" sz="1800" dirty="0">
              <a:latin typeface="Futura Bk BT" panose="020B0502020204020303" pitchFamily="34" charset="0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E0DBD1-81B8-B3CB-0715-CAD73FEF6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057" y="106301"/>
            <a:ext cx="1661968" cy="66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68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8428CA-787E-34AF-F623-8CC72BB1689E}"/>
              </a:ext>
            </a:extLst>
          </p:cNvPr>
          <p:cNvSpPr txBox="1"/>
          <p:nvPr/>
        </p:nvSpPr>
        <p:spPr>
          <a:xfrm>
            <a:off x="409575" y="301109"/>
            <a:ext cx="3924300" cy="594241"/>
          </a:xfrm>
          <a:prstGeom prst="rect">
            <a:avLst/>
          </a:prstGeom>
          <a:solidFill>
            <a:srgbClr val="E2E3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3200" b="1">
                <a:solidFill>
                  <a:schemeClr val="bg2">
                    <a:lumMod val="50000"/>
                  </a:schemeClr>
                </a:solidFill>
                <a:latin typeface="Futura Bk BT" panose="020B05020202040203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IN" dirty="0"/>
              <a:t>Business Benefits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64358E-420F-D681-AC1D-0E30EFD4FAD7}"/>
              </a:ext>
            </a:extLst>
          </p:cNvPr>
          <p:cNvSpPr txBox="1"/>
          <p:nvPr/>
        </p:nvSpPr>
        <p:spPr>
          <a:xfrm>
            <a:off x="128587" y="1515142"/>
            <a:ext cx="12063413" cy="4005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marR="170180" indent="-228600">
              <a:lnSpc>
                <a:spcPct val="117000"/>
              </a:lnSpc>
              <a:spcBef>
                <a:spcPts val="100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ArkenTech Solutions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was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able</a:t>
            </a:r>
            <a:r>
              <a:rPr lang="en-US" sz="1800" spc="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to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generate more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than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</a:t>
            </a:r>
            <a:r>
              <a:rPr lang="en-US" sz="1800" spc="22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number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of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qualified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leads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that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client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had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anticipated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from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this</a:t>
            </a:r>
            <a:r>
              <a:rPr lang="en-US" sz="1800" spc="-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account-based</a:t>
            </a:r>
            <a:r>
              <a:rPr lang="en-US" sz="1800" spc="-5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marketing activity.</a:t>
            </a:r>
            <a:endParaRPr lang="en-US" sz="1800" dirty="0">
              <a:latin typeface="Futura Bk BT" panose="020B0502020204020303" pitchFamily="34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lang="en-US" sz="2800" dirty="0">
              <a:latin typeface="Futura Bk BT" panose="020B0502020204020303" pitchFamily="34" charset="0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US" sz="1800" dirty="0">
                <a:latin typeface="Futura Bk BT" panose="020B0502020204020303" pitchFamily="34" charset="0"/>
                <a:cs typeface="Calibri"/>
              </a:rPr>
              <a:t>We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were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able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to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achieve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conversion</a:t>
            </a:r>
            <a:r>
              <a:rPr lang="en-US" sz="1800" spc="-5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ratio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of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37%</a:t>
            </a:r>
            <a:r>
              <a:rPr lang="en-US" spc="-2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from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ABM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list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shared</a:t>
            </a:r>
            <a:r>
              <a:rPr lang="en-US" sz="1800" spc="-5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by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client.</a:t>
            </a:r>
            <a:endParaRPr lang="en-US" sz="1800" dirty="0">
              <a:latin typeface="Futura Bk BT" panose="020B0502020204020303" pitchFamily="34" charset="0"/>
              <a:cs typeface="Calibri"/>
            </a:endParaRPr>
          </a:p>
          <a:p>
            <a:pPr>
              <a:lnSpc>
                <a:spcPct val="150000"/>
              </a:lnSpc>
              <a:spcBef>
                <a:spcPts val="20"/>
              </a:spcBef>
            </a:pPr>
            <a:endParaRPr lang="en-US" sz="2400" dirty="0">
              <a:latin typeface="Futura Bk BT" panose="020B0502020204020303" pitchFamily="34" charset="0"/>
              <a:cs typeface="Calibri"/>
            </a:endParaRPr>
          </a:p>
          <a:p>
            <a:pPr marL="241300" marR="225425" indent="-228600">
              <a:lnSpc>
                <a:spcPct val="116399"/>
              </a:lnSpc>
              <a:spcBef>
                <a:spcPts val="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US" sz="1800" dirty="0">
                <a:latin typeface="Futura Bk BT" panose="020B0502020204020303" pitchFamily="34" charset="0"/>
                <a:cs typeface="Calibri"/>
              </a:rPr>
              <a:t>All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</a:t>
            </a:r>
            <a:r>
              <a:rPr lang="en-US" sz="1800" spc="-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leads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were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100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%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accurate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and were at</a:t>
            </a:r>
            <a:r>
              <a:rPr lang="en-US" sz="1800" spc="-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the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different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level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of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funnel.</a:t>
            </a:r>
            <a:endParaRPr lang="en-US" sz="1800" dirty="0">
              <a:latin typeface="Futura Bk BT" panose="020B0502020204020303" pitchFamily="34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lang="en-US" sz="2400" dirty="0">
              <a:latin typeface="Futura Bk BT" panose="020B0502020204020303" pitchFamily="34" charset="0"/>
              <a:cs typeface="Calibri"/>
            </a:endParaRPr>
          </a:p>
          <a:p>
            <a:pPr marL="241300" marR="19050" indent="-228600">
              <a:lnSpc>
                <a:spcPct val="117100"/>
              </a:lnSpc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US" sz="1800" dirty="0">
                <a:latin typeface="Futura Bk BT" panose="020B0502020204020303" pitchFamily="34" charset="0"/>
                <a:cs typeface="Calibri"/>
              </a:rPr>
              <a:t>We were able to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complete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 entire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project</a:t>
            </a:r>
            <a:r>
              <a:rPr lang="en-US" sz="1800" spc="-5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within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</a:t>
            </a:r>
            <a:r>
              <a:rPr lang="en-US" sz="1800" spc="-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timeline.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We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took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just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two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days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to</a:t>
            </a:r>
            <a:r>
              <a:rPr lang="en-US" sz="1800" spc="-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kick-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off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the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project.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This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included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list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extraction</a:t>
            </a:r>
            <a:r>
              <a:rPr lang="en-US" sz="1800" spc="-3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for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every individual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account,</a:t>
            </a:r>
            <a:r>
              <a:rPr lang="en-US" sz="1800" spc="-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script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approval,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team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allocation,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and</a:t>
            </a:r>
            <a:r>
              <a:rPr lang="en-US" sz="1800" spc="-2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training.</a:t>
            </a:r>
            <a:endParaRPr lang="en-US" sz="1800" dirty="0">
              <a:latin typeface="Futura Bk BT" panose="020B0502020204020303" pitchFamily="34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lang="en-US" sz="2400" dirty="0">
              <a:latin typeface="Futura Bk BT" panose="020B0502020204020303" pitchFamily="34" charset="0"/>
              <a:cs typeface="Calibri"/>
            </a:endParaRPr>
          </a:p>
          <a:p>
            <a:pPr marL="241300" marR="5080" indent="-228600">
              <a:lnSpc>
                <a:spcPct val="116399"/>
              </a:lnSpc>
              <a:buClr>
                <a:srgbClr val="404040"/>
              </a:buClr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US" sz="1800" dirty="0">
                <a:latin typeface="Futura Bk BT" panose="020B0502020204020303" pitchFamily="34" charset="0"/>
                <a:cs typeface="Calibri"/>
              </a:rPr>
              <a:t>With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our</a:t>
            </a:r>
            <a:r>
              <a:rPr lang="en-US" sz="1800" spc="-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dedicated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and</a:t>
            </a:r>
            <a:r>
              <a:rPr lang="en-US" sz="1800" spc="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quick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efforts,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 client</a:t>
            </a:r>
            <a:r>
              <a:rPr lang="en-US" sz="1800" spc="-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25" dirty="0">
                <a:latin typeface="Futura Bk BT" panose="020B0502020204020303" pitchFamily="34" charset="0"/>
                <a:cs typeface="Calibri"/>
              </a:rPr>
              <a:t>was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able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to</a:t>
            </a:r>
            <a:r>
              <a:rPr lang="en-US" sz="1800" spc="-1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accomplish</a:t>
            </a:r>
            <a:r>
              <a:rPr lang="en-US" sz="1800" spc="-45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goals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within</a:t>
            </a:r>
            <a:r>
              <a:rPr lang="en-US" sz="1800" spc="-3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libri"/>
              </a:rPr>
              <a:t>the</a:t>
            </a:r>
            <a:r>
              <a:rPr lang="en-US" sz="1800" spc="-40" dirty="0">
                <a:latin typeface="Futura Bk BT" panose="020B0502020204020303" pitchFamily="34" charset="0"/>
                <a:cs typeface="Calibri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libri"/>
              </a:rPr>
              <a:t>timeline.</a:t>
            </a:r>
            <a:endParaRPr lang="en-US" sz="1800" dirty="0">
              <a:latin typeface="Futura Bk BT" panose="020B0502020204020303" pitchFamily="34" charset="0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659940-6AFF-7B09-C9E8-0CD8ABE5D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145" y="75500"/>
            <a:ext cx="1661968" cy="66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52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DE0387-BC72-DC26-2A16-18C1338A7E08}"/>
              </a:ext>
            </a:extLst>
          </p:cNvPr>
          <p:cNvSpPr txBox="1"/>
          <p:nvPr/>
        </p:nvSpPr>
        <p:spPr>
          <a:xfrm>
            <a:off x="2160213" y="1720102"/>
            <a:ext cx="7871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7200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</a:rPr>
              <a:t>Lets Work Together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011477-FDC5-085E-2176-8A89A9DC385F}"/>
              </a:ext>
            </a:extLst>
          </p:cNvPr>
          <p:cNvSpPr txBox="1"/>
          <p:nvPr/>
        </p:nvSpPr>
        <p:spPr>
          <a:xfrm>
            <a:off x="9744075" y="5533936"/>
            <a:ext cx="3200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</a:rPr>
              <a:t>Suite – 608-609</a:t>
            </a:r>
          </a:p>
          <a:p>
            <a:r>
              <a:rPr lang="en-IN" sz="1800" b="1" dirty="0" err="1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</a:rPr>
              <a:t>Lunkad</a:t>
            </a:r>
            <a:r>
              <a:rPr lang="en-IN" sz="1800" b="1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</a:rPr>
              <a:t> Sky Station</a:t>
            </a:r>
          </a:p>
          <a:p>
            <a:r>
              <a:rPr lang="en-IN" sz="1800" b="1" dirty="0" err="1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</a:rPr>
              <a:t>Viman</a:t>
            </a:r>
            <a:r>
              <a:rPr lang="en-IN" sz="1800" b="1" dirty="0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</a:rPr>
              <a:t> Nagar</a:t>
            </a:r>
          </a:p>
          <a:p>
            <a:r>
              <a:rPr lang="en-IN" sz="1800" b="1" dirty="0" err="1">
                <a:solidFill>
                  <a:schemeClr val="bg2">
                    <a:lumMod val="25000"/>
                  </a:schemeClr>
                </a:solidFill>
                <a:latin typeface="Futura Bk BT" panose="020B0502020204020303" pitchFamily="34" charset="0"/>
              </a:rPr>
              <a:t>Pune,Maharashtra</a:t>
            </a:r>
            <a:endParaRPr lang="en-IN" sz="1800" b="1" dirty="0">
              <a:solidFill>
                <a:schemeClr val="bg2">
                  <a:lumMod val="25000"/>
                </a:schemeClr>
              </a:solidFill>
              <a:latin typeface="Futura Bk BT" panose="020B05020202040203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581ABC-8B52-14FD-5986-CF2C0A042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934" y="31376"/>
            <a:ext cx="1661968" cy="66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32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804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Calisto MT</vt:lpstr>
      <vt:lpstr>Futura Bk BT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mehulpurohit1992@outlook.com</dc:creator>
  <cp:lastModifiedBy>mehulpurohit1992@outlook.com</cp:lastModifiedBy>
  <cp:revision>3</cp:revision>
  <dcterms:created xsi:type="dcterms:W3CDTF">2022-09-19T17:16:02Z</dcterms:created>
  <dcterms:modified xsi:type="dcterms:W3CDTF">2022-09-19T20:58:11Z</dcterms:modified>
</cp:coreProperties>
</file>